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7" r:id="rId4"/>
    <p:sldMasterId id="2147483710" r:id="rId5"/>
    <p:sldMasterId id="2147483723" r:id="rId6"/>
    <p:sldMasterId id="2147483725" r:id="rId7"/>
    <p:sldMasterId id="2147483727" r:id="rId8"/>
    <p:sldMasterId id="2147483729" r:id="rId9"/>
    <p:sldMasterId id="2147483731" r:id="rId10"/>
    <p:sldMasterId id="2147483733" r:id="rId11"/>
  </p:sldMasterIdLst>
  <p:notesMasterIdLst>
    <p:notesMasterId r:id="rId36"/>
  </p:notesMasterIdLst>
  <p:sldIdLst>
    <p:sldId id="256" r:id="rId12"/>
    <p:sldId id="312" r:id="rId13"/>
    <p:sldId id="523" r:id="rId14"/>
    <p:sldId id="517" r:id="rId15"/>
    <p:sldId id="513" r:id="rId16"/>
    <p:sldId id="373" r:id="rId17"/>
    <p:sldId id="514" r:id="rId18"/>
    <p:sldId id="515" r:id="rId19"/>
    <p:sldId id="524" r:id="rId20"/>
    <p:sldId id="525" r:id="rId21"/>
    <p:sldId id="518" r:id="rId22"/>
    <p:sldId id="516" r:id="rId23"/>
    <p:sldId id="526" r:id="rId24"/>
    <p:sldId id="527" r:id="rId25"/>
    <p:sldId id="528" r:id="rId26"/>
    <p:sldId id="529" r:id="rId27"/>
    <p:sldId id="530" r:id="rId28"/>
    <p:sldId id="531" r:id="rId29"/>
    <p:sldId id="522" r:id="rId30"/>
    <p:sldId id="520" r:id="rId31"/>
    <p:sldId id="521" r:id="rId32"/>
    <p:sldId id="519" r:id="rId33"/>
    <p:sldId id="511" r:id="rId34"/>
    <p:sldId id="383" r:id="rId35"/>
  </p:sldIdLst>
  <p:sldSz cx="12192000" cy="6858000"/>
  <p:notesSz cx="6858000" cy="9144000"/>
  <p:embeddedFontLst>
    <p:embeddedFont>
      <p:font typeface="Calvert MT" pitchFamily="2" charset="0"/>
      <p:regular r:id="rId37"/>
    </p:embeddedFont>
    <p:embeddedFont>
      <p:font typeface="Calibri Light" panose="020F0302020204030204" pitchFamily="34" charset="0"/>
      <p:regular r:id="rId38"/>
      <p:italic r:id="rId39"/>
    </p:embeddedFont>
    <p:embeddedFont>
      <p:font typeface="ＭＳ Ｐゴシック" panose="020B0600070205080204" pitchFamily="34" charset="-128"/>
      <p:regular r:id="rId40"/>
    </p:embeddedFont>
    <p:embeddedFont>
      <p:font typeface="Franklin Gothic Book" panose="020B0503020102020204" pitchFamily="34" charset="0"/>
      <p:regular r:id="rId41"/>
      <p:italic r:id="rId42"/>
    </p:embeddedFont>
    <p:embeddedFont>
      <p:font typeface="Wingdings 3" panose="05040102010807070707" pitchFamily="18" charset="2"/>
      <p:regular r:id="rId43"/>
    </p:embeddedFont>
    <p:embeddedFont>
      <p:font typeface="Helvetica" pitchFamily="2"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Trebuchet MS" panose="020B0603020202020204" pitchFamily="34" charset="0"/>
      <p:regular r:id="rId52"/>
      <p:bold r:id="rId53"/>
      <p:italic r:id="rId54"/>
      <p:boldItalic r:id="rId55"/>
    </p:embeddedFont>
    <p:embeddedFont>
      <p:font typeface="Gadugi" panose="020B0502040204020203" pitchFamily="34" charset="0"/>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DC3"/>
    <a:srgbClr val="3994A9"/>
    <a:srgbClr val="FFFFFF"/>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1144" autoAdjust="0"/>
  </p:normalViewPr>
  <p:slideViewPr>
    <p:cSldViewPr snapToGrid="0">
      <p:cViewPr varScale="1">
        <p:scale>
          <a:sx n="71" d="100"/>
          <a:sy n="71" d="100"/>
        </p:scale>
        <p:origin x="5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3.fntdata"/><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Master" Target="slideMasters/slideMaster8.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8/6/2019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dirty="0"/>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a:t>
            </a:fld>
            <a:endParaRPr lang="en-US" dirty="0"/>
          </a:p>
        </p:txBody>
      </p:sp>
    </p:spTree>
    <p:extLst>
      <p:ext uri="{BB962C8B-B14F-4D97-AF65-F5344CB8AC3E}">
        <p14:creationId xmlns:p14="http://schemas.microsoft.com/office/powerpoint/2010/main" val="412348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 mental</a:t>
            </a:r>
            <a:r>
              <a:rPr lang="en-US" baseline="0" dirty="0" smtClean="0"/>
              <a:t> health issues, such as depression and anxiety, are chronic conditions, as are the more serious mental health illnesses – such as bipolar disorder and schizophrenia.  There is no sound physical health without sound mental health and vice versa.  </a:t>
            </a:r>
            <a:endParaRPr lang="en-US" dirty="0" smtClean="0"/>
          </a:p>
          <a:p>
            <a:endParaRPr lang="en-US" baseline="0" dirty="0" smtClean="0"/>
          </a:p>
          <a:p>
            <a:r>
              <a:rPr lang="en-US" baseline="0" dirty="0" smtClean="0"/>
              <a:t>Nutrition and physical activity – these two components have the most bearing upon chronic disease.  Abundant evidence and research exists confirming that lifestyle changes in these areas can significantly improve and/or prevent chronic diseases and ensuing complications.   We also know that without sound mental health, there is no good physical health.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5</a:t>
            </a:fld>
            <a:endParaRPr lang="en-US" dirty="0"/>
          </a:p>
        </p:txBody>
      </p:sp>
    </p:spTree>
    <p:extLst>
      <p:ext uri="{BB962C8B-B14F-4D97-AF65-F5344CB8AC3E}">
        <p14:creationId xmlns:p14="http://schemas.microsoft.com/office/powerpoint/2010/main" val="19723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Understanding that all healthcare is local</a:t>
            </a:r>
            <a:r>
              <a:rPr lang="en-US" baseline="0" dirty="0" smtClean="0"/>
              <a:t> – meaning every community, every neighborhood looks different and has its own unique health issues and challenges – requires an ability to look at data from a hyperlocal perspective.  LIHC is able to do this via its primary collection tools – Community Health Assessment Survey – and the qualitative data collected via summits/focus groups, etc.  On the flip side, all chronic disease drivers are universal – meaning that lifestyle choices – specifically food choices and access and physical activity levels – play a disproportionate role in health outcomes, chronic disease incidence.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7</a:t>
            </a:fld>
            <a:endParaRPr lang="en-US" dirty="0"/>
          </a:p>
        </p:txBody>
      </p:sp>
    </p:spTree>
    <p:extLst>
      <p:ext uri="{BB962C8B-B14F-4D97-AF65-F5344CB8AC3E}">
        <p14:creationId xmlns:p14="http://schemas.microsoft.com/office/powerpoint/2010/main" val="44637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11</a:t>
            </a:fld>
            <a:endParaRPr lang="en-US" dirty="0"/>
          </a:p>
        </p:txBody>
      </p:sp>
    </p:spTree>
    <p:extLst>
      <p:ext uri="{BB962C8B-B14F-4D97-AF65-F5344CB8AC3E}">
        <p14:creationId xmlns:p14="http://schemas.microsoft.com/office/powerpoint/2010/main" val="32646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LIHC operates from a solutions-oriented approach.  That</a:t>
            </a:r>
            <a:r>
              <a:rPr lang="en-US" baseline="0" dirty="0" smtClean="0"/>
              <a:t> means helping organizations identify partners with whom they can collaborate to bring about the greatest change - cost efficiently and effectively.   True to the collective impact model, the LIHC is the backbone organization providing LIHC participants with the data, administrative support, and networking base to get the job done.  Looking further down the road, we are also mindful of the powerful presence VBP contracting has and will continue to have, as the state’s healthcare delivery system continues to transform from volume to value.  Our data analysis capabilities and reports will play a key role in ensuring that hospitals and organizations of every type and size have a meaningful and sustainable role in healthcare/social services delivery. </a:t>
            </a:r>
            <a:endParaRPr lang="en-US" dirty="0" smtClean="0"/>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12</a:t>
            </a:fld>
            <a:endParaRPr lang="en-US" dirty="0"/>
          </a:p>
        </p:txBody>
      </p:sp>
    </p:spTree>
    <p:extLst>
      <p:ext uri="{BB962C8B-B14F-4D97-AF65-F5344CB8AC3E}">
        <p14:creationId xmlns:p14="http://schemas.microsoft.com/office/powerpoint/2010/main" val="303654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35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317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61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8706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633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483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875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4007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4372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0537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23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223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61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605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47450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083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01835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3846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23938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0495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8652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063744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4869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705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247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13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2076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568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2881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5714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17974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0265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34107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3010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black"/>
                </a:solidFill>
                <a:latin typeface="Arial" charset="0"/>
                <a:ea typeface="ＭＳ Ｐゴシック" charset="0"/>
              </a:rPr>
              <a:t>3/18/2015</a:t>
            </a:r>
            <a:endParaRPr lang="en-US" dirty="0">
              <a:solidFill>
                <a:prstClr val="black"/>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black"/>
                </a:solidFill>
                <a:latin typeface="Arial" charset="0"/>
                <a:ea typeface="ＭＳ Ｐゴシック" charset="0"/>
              </a:rPr>
              <a:pPr defTabSz="457182" fontAlgn="base">
                <a:spcBef>
                  <a:spcPct val="0"/>
                </a:spcBef>
                <a:spcAft>
                  <a:spcPct val="0"/>
                </a:spcAft>
              </a:pPr>
              <a:t>‹#›</a:t>
            </a:fld>
            <a:endParaRPr lang="en-US" dirty="0">
              <a:solidFill>
                <a:prstClr val="black"/>
              </a:solidFill>
              <a:latin typeface="Arial" charset="0"/>
              <a:ea typeface="ＭＳ Ｐゴシック" charset="0"/>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55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7344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D11C7F-163B-45BB-9D89-5CFE1D60D154}"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13012-E8BB-418B-8286-AFB4899947B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068756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11C7F-163B-45BB-9D89-5CFE1D60D154}"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13012-E8BB-418B-8286-AFB4899947B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699158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11C7F-163B-45BB-9D89-5CFE1D60D154}"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13012-E8BB-418B-8286-AFB4899947B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174773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11C7F-163B-45BB-9D89-5CFE1D60D154}"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13012-E8BB-418B-8286-AFB4899947B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12682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13861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11C7F-163B-45BB-9D89-5CFE1D60D154}"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13012-E8BB-418B-8286-AFB4899947B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072828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D11C7F-163B-45BB-9D89-5CFE1D60D154}"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13012-E8BB-418B-8286-AFB4899947B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7303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8/6/2019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dirty="0"/>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CD11C7F-163B-45BB-9D89-5CFE1D60D154}" type="datetimeFigureOut">
              <a:rPr lang="en-US" smtClean="0">
                <a:solidFill>
                  <a:prstClr val="black">
                    <a:tint val="75000"/>
                  </a:prstClr>
                </a:solidFill>
              </a:rPr>
              <a:pPr defTabSz="457200"/>
              <a:t>8/6/2019</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6813012-E8BB-418B-8286-AFB4899947B3}" type="slidenum">
              <a:rPr lang="en-US" smtClean="0">
                <a:solidFill>
                  <a:srgbClr val="5FCBEF"/>
                </a:solidFill>
              </a:rPr>
              <a:pPr defTabSz="457200"/>
              <a:t>‹#›</a:t>
            </a:fld>
            <a:endParaRPr lang="en-US">
              <a:solidFill>
                <a:srgbClr val="5FCBEF"/>
              </a:solidFill>
            </a:endParaRPr>
          </a:p>
        </p:txBody>
      </p:sp>
    </p:spTree>
    <p:extLst>
      <p:ext uri="{BB962C8B-B14F-4D97-AF65-F5344CB8AC3E}">
        <p14:creationId xmlns:p14="http://schemas.microsoft.com/office/powerpoint/2010/main" val="1918867022"/>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CD11C7F-163B-45BB-9D89-5CFE1D60D154}" type="datetimeFigureOut">
              <a:rPr lang="en-US" smtClean="0">
                <a:solidFill>
                  <a:prstClr val="black">
                    <a:tint val="75000"/>
                  </a:prstClr>
                </a:solidFill>
              </a:rPr>
              <a:pPr defTabSz="457200"/>
              <a:t>8/6/2019</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6813012-E8BB-418B-8286-AFB4899947B3}" type="slidenum">
              <a:rPr lang="en-US" smtClean="0">
                <a:solidFill>
                  <a:srgbClr val="5FCBEF"/>
                </a:solidFill>
              </a:rPr>
              <a:pPr defTabSz="457200"/>
              <a:t>‹#›</a:t>
            </a:fld>
            <a:endParaRPr lang="en-US">
              <a:solidFill>
                <a:srgbClr val="5FCBEF"/>
              </a:solidFill>
            </a:endParaRPr>
          </a:p>
        </p:txBody>
      </p:sp>
    </p:spTree>
    <p:extLst>
      <p:ext uri="{BB962C8B-B14F-4D97-AF65-F5344CB8AC3E}">
        <p14:creationId xmlns:p14="http://schemas.microsoft.com/office/powerpoint/2010/main" val="749919196"/>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94A9"/>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3161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525252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0147549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CD11C7F-163B-45BB-9D89-5CFE1D60D154}" type="datetimeFigureOut">
              <a:rPr lang="en-US" smtClean="0">
                <a:solidFill>
                  <a:prstClr val="black">
                    <a:tint val="75000"/>
                  </a:prstClr>
                </a:solidFill>
              </a:rPr>
              <a:pPr defTabSz="457200"/>
              <a:t>8/6/2019</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6813012-E8BB-418B-8286-AFB4899947B3}" type="slidenum">
              <a:rPr lang="en-US" smtClean="0">
                <a:solidFill>
                  <a:srgbClr val="5FCBEF"/>
                </a:solidFill>
              </a:rPr>
              <a:pPr defTabSz="457200"/>
              <a:t>‹#›</a:t>
            </a:fld>
            <a:endParaRPr lang="en-US">
              <a:solidFill>
                <a:srgbClr val="5FCBEF"/>
              </a:solidFill>
            </a:endParaRPr>
          </a:p>
        </p:txBody>
      </p:sp>
    </p:spTree>
    <p:extLst>
      <p:ext uri="{BB962C8B-B14F-4D97-AF65-F5344CB8AC3E}">
        <p14:creationId xmlns:p14="http://schemas.microsoft.com/office/powerpoint/2010/main" val="857448032"/>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CD11C7F-163B-45BB-9D89-5CFE1D60D154}" type="datetimeFigureOut">
              <a:rPr lang="en-US" smtClean="0">
                <a:solidFill>
                  <a:prstClr val="black">
                    <a:tint val="75000"/>
                  </a:prstClr>
                </a:solidFill>
              </a:rPr>
              <a:pPr defTabSz="457200"/>
              <a:t>8/6/2019</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6813012-E8BB-418B-8286-AFB4899947B3}" type="slidenum">
              <a:rPr lang="en-US" smtClean="0">
                <a:solidFill>
                  <a:srgbClr val="5FCBEF"/>
                </a:solidFill>
              </a:rPr>
              <a:pPr defTabSz="457200"/>
              <a:t>‹#›</a:t>
            </a:fld>
            <a:endParaRPr lang="en-US">
              <a:solidFill>
                <a:srgbClr val="5FCBEF"/>
              </a:solidFill>
            </a:endParaRPr>
          </a:p>
        </p:txBody>
      </p:sp>
    </p:spTree>
    <p:extLst>
      <p:ext uri="{BB962C8B-B14F-4D97-AF65-F5344CB8AC3E}">
        <p14:creationId xmlns:p14="http://schemas.microsoft.com/office/powerpoint/2010/main" val="3164678110"/>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CD11C7F-163B-45BB-9D89-5CFE1D60D154}" type="datetimeFigureOut">
              <a:rPr lang="en-US" smtClean="0">
                <a:solidFill>
                  <a:prstClr val="black">
                    <a:tint val="75000"/>
                  </a:prstClr>
                </a:solidFill>
              </a:rPr>
              <a:pPr defTabSz="457200"/>
              <a:t>8/6/2019</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6813012-E8BB-418B-8286-AFB4899947B3}" type="slidenum">
              <a:rPr lang="en-US" smtClean="0">
                <a:solidFill>
                  <a:srgbClr val="5FCBEF"/>
                </a:solidFill>
              </a:rPr>
              <a:pPr defTabSz="457200"/>
              <a:t>‹#›</a:t>
            </a:fld>
            <a:endParaRPr lang="en-US">
              <a:solidFill>
                <a:srgbClr val="5FCBEF"/>
              </a:solidFill>
            </a:endParaRPr>
          </a:p>
        </p:txBody>
      </p:sp>
    </p:spTree>
    <p:extLst>
      <p:ext uri="{BB962C8B-B14F-4D97-AF65-F5344CB8AC3E}">
        <p14:creationId xmlns:p14="http://schemas.microsoft.com/office/powerpoint/2010/main" val="39605581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CD11C7F-163B-45BB-9D89-5CFE1D60D154}" type="datetimeFigureOut">
              <a:rPr lang="en-US" smtClean="0">
                <a:solidFill>
                  <a:prstClr val="black">
                    <a:tint val="75000"/>
                  </a:prstClr>
                </a:solidFill>
              </a:rPr>
              <a:pPr defTabSz="457200"/>
              <a:t>8/6/2019</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66813012-E8BB-418B-8286-AFB4899947B3}" type="slidenum">
              <a:rPr lang="en-US" smtClean="0">
                <a:solidFill>
                  <a:srgbClr val="5FCBEF"/>
                </a:solidFill>
              </a:rPr>
              <a:pPr defTabSz="457200"/>
              <a:t>‹#›</a:t>
            </a:fld>
            <a:endParaRPr lang="en-US">
              <a:solidFill>
                <a:srgbClr val="5FCBEF"/>
              </a:solidFill>
            </a:endParaRPr>
          </a:p>
        </p:txBody>
      </p:sp>
    </p:spTree>
    <p:extLst>
      <p:ext uri="{BB962C8B-B14F-4D97-AF65-F5344CB8AC3E}">
        <p14:creationId xmlns:p14="http://schemas.microsoft.com/office/powerpoint/2010/main" val="3406390744"/>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8.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36938"/>
            <a:ext cx="12192000" cy="1655762"/>
          </a:xfrm>
        </p:spPr>
        <p:txBody>
          <a:bodyPr>
            <a:normAutofit/>
          </a:bodyPr>
          <a:lstStyle/>
          <a:p>
            <a:r>
              <a:rPr lang="en-US" sz="4000" b="1" dirty="0" smtClean="0">
                <a:solidFill>
                  <a:schemeClr val="bg1"/>
                </a:solidFill>
                <a:latin typeface="GothamLight" pitchFamily="50" charset="0"/>
                <a:cs typeface="Arial" panose="020B0604020202020204" pitchFamily="34" charset="0"/>
              </a:rPr>
              <a:t>August 7, 2019</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345" y="647534"/>
            <a:ext cx="7247311" cy="2689432"/>
          </a:xfrm>
          <a:prstGeom prst="rect">
            <a:avLst/>
          </a:prstGeom>
        </p:spPr>
      </p:pic>
      <p:sp>
        <p:nvSpPr>
          <p:cNvPr id="5" name="Subtitle 2"/>
          <p:cNvSpPr txBox="1">
            <a:spLocks/>
          </p:cNvSpPr>
          <p:nvPr/>
        </p:nvSpPr>
        <p:spPr>
          <a:xfrm>
            <a:off x="0" y="5521202"/>
            <a:ext cx="12192000"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2800" b="1" dirty="0" err="1" smtClean="0">
                <a:solidFill>
                  <a:schemeClr val="bg1"/>
                </a:solidFill>
                <a:latin typeface="GothamLight" pitchFamily="50" charset="0"/>
              </a:rPr>
              <a:t>Wifi</a:t>
            </a:r>
            <a:r>
              <a:rPr lang="en-US" sz="2800" b="1" dirty="0">
                <a:solidFill>
                  <a:schemeClr val="bg1"/>
                </a:solidFill>
                <a:latin typeface="GothamLight" pitchFamily="50" charset="0"/>
              </a:rPr>
              <a:t>: 1393Conference</a:t>
            </a:r>
            <a:br>
              <a:rPr lang="en-US" sz="2800" b="1" dirty="0">
                <a:solidFill>
                  <a:schemeClr val="bg1"/>
                </a:solidFill>
                <a:latin typeface="GothamLight" pitchFamily="50" charset="0"/>
              </a:rPr>
            </a:br>
            <a:r>
              <a:rPr lang="en-US" sz="2800" b="1" dirty="0">
                <a:solidFill>
                  <a:schemeClr val="bg1"/>
                </a:solidFill>
                <a:latin typeface="GothamLight" pitchFamily="50" charset="0"/>
              </a:rPr>
              <a:t>Password: kayla1393</a:t>
            </a:r>
          </a:p>
        </p:txBody>
      </p:sp>
    </p:spTree>
    <p:extLst>
      <p:ext uri="{BB962C8B-B14F-4D97-AF65-F5344CB8AC3E}">
        <p14:creationId xmlns:p14="http://schemas.microsoft.com/office/powerpoint/2010/main" val="260679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401" y="0"/>
            <a:ext cx="5147599" cy="6860087"/>
          </a:xfrm>
          <a:prstGeom prst="rect">
            <a:avLst/>
          </a:prstGeom>
        </p:spPr>
      </p:pic>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dirty="0" smtClean="0">
                <a:solidFill>
                  <a:schemeClr val="bg1"/>
                </a:solidFill>
                <a:latin typeface="Calvert MT" pitchFamily="2" charset="0"/>
              </a:rPr>
              <a:t>Initiatives-Walk with a Doc</a:t>
            </a:r>
            <a:endParaRPr lang="en-US" sz="5400"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1" y="1546412"/>
            <a:ext cx="6360458" cy="12474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dirty="0" smtClean="0">
                <a:solidFill>
                  <a:schemeClr val="bg1"/>
                </a:solidFill>
                <a:latin typeface="GothamLight" pitchFamily="50" charset="0"/>
              </a:rPr>
              <a:t>A national program aimed at behavior change through simplicity and sustainability </a:t>
            </a:r>
            <a:r>
              <a:rPr lang="en-US" dirty="0">
                <a:solidFill>
                  <a:schemeClr val="bg1"/>
                </a:solidFill>
                <a:latin typeface="GothamLight" pitchFamily="50" charset="0"/>
              </a:rPr>
              <a:t>- A doctor gives a brief presentation on a health topic and then leads participants on a walk at their own pace</a:t>
            </a:r>
            <a:r>
              <a:rPr lang="en-US" dirty="0" smtClean="0">
                <a:solidFill>
                  <a:schemeClr val="bg1"/>
                </a:solidFill>
                <a:latin typeface="GothamLight" pitchFamily="50" charset="0"/>
              </a:rPr>
              <a:t>.</a:t>
            </a:r>
          </a:p>
          <a:p>
            <a:pPr algn="l">
              <a:lnSpc>
                <a:spcPct val="120000"/>
              </a:lnSpc>
            </a:pPr>
            <a:endParaRPr lang="en-US" dirty="0">
              <a:solidFill>
                <a:schemeClr val="bg1"/>
              </a:solidFill>
              <a:latin typeface="GothamLight" pitchFamily="50" charset="0"/>
            </a:endParaRPr>
          </a:p>
          <a:p>
            <a:pPr algn="l">
              <a:lnSpc>
                <a:spcPct val="120000"/>
              </a:lnSpc>
            </a:pPr>
            <a:r>
              <a:rPr lang="en-US" dirty="0" smtClean="0">
                <a:solidFill>
                  <a:schemeClr val="bg1"/>
                </a:solidFill>
                <a:latin typeface="GothamLight" pitchFamily="50" charset="0"/>
              </a:rPr>
              <a:t>Currently Long Island’s only chapter, led by Dr. Donato Balsamo of Amityville, and powered by the LIHC.</a:t>
            </a:r>
          </a:p>
        </p:txBody>
      </p:sp>
    </p:spTree>
    <p:extLst>
      <p:ext uri="{BB962C8B-B14F-4D97-AF65-F5344CB8AC3E}">
        <p14:creationId xmlns:p14="http://schemas.microsoft.com/office/powerpoint/2010/main" val="2611891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dirty="0" smtClean="0">
                <a:solidFill>
                  <a:schemeClr val="bg1"/>
                </a:solidFill>
                <a:latin typeface="Calvert MT" pitchFamily="2" charset="0"/>
              </a:rPr>
              <a:t>Toward Our Future</a:t>
            </a:r>
            <a:endParaRPr lang="en-US" sz="54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0" y="1556466"/>
            <a:ext cx="11641499" cy="47722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2575" indent="-282575" algn="l">
              <a:lnSpc>
                <a:spcPct val="100000"/>
              </a:lnSpc>
              <a:buFont typeface="Arial" panose="020B0604020202020204" pitchFamily="34" charset="0"/>
              <a:buChar char="•"/>
            </a:pPr>
            <a:r>
              <a:rPr lang="en-US" b="1" dirty="0" smtClean="0">
                <a:solidFill>
                  <a:schemeClr val="bg1"/>
                </a:solidFill>
                <a:latin typeface="GothamLight" pitchFamily="50" charset="0"/>
              </a:rPr>
              <a:t>A promotional and data resource </a:t>
            </a:r>
            <a:r>
              <a:rPr lang="en-US" b="1" dirty="0">
                <a:solidFill>
                  <a:schemeClr val="bg1"/>
                </a:solidFill>
                <a:latin typeface="GothamLight" pitchFamily="50" charset="0"/>
              </a:rPr>
              <a:t>for the dozens of initiatives related to mental health and substance use disorders impacting </a:t>
            </a:r>
            <a:r>
              <a:rPr lang="en-US" b="1" dirty="0" smtClean="0">
                <a:solidFill>
                  <a:schemeClr val="bg1"/>
                </a:solidFill>
                <a:latin typeface="GothamLight" pitchFamily="50" charset="0"/>
              </a:rPr>
              <a:t>Long Island </a:t>
            </a:r>
          </a:p>
          <a:p>
            <a:pPr marL="282575" indent="-282575" algn="l">
              <a:lnSpc>
                <a:spcPct val="100000"/>
              </a:lnSpc>
              <a:buFont typeface="Arial" panose="020B0604020202020204" pitchFamily="34" charset="0"/>
              <a:buChar char="•"/>
            </a:pPr>
            <a:r>
              <a:rPr lang="en-US" b="1" dirty="0" smtClean="0">
                <a:solidFill>
                  <a:schemeClr val="bg1"/>
                </a:solidFill>
                <a:latin typeface="GothamLight" pitchFamily="50" charset="0"/>
              </a:rPr>
              <a:t>Raising awareness about </a:t>
            </a:r>
            <a:r>
              <a:rPr lang="en-US" b="1" dirty="0">
                <a:solidFill>
                  <a:schemeClr val="bg1"/>
                </a:solidFill>
                <a:latin typeface="GothamLight" pitchFamily="50" charset="0"/>
              </a:rPr>
              <a:t>need for self-management of chronic disease through public outreach campaign</a:t>
            </a:r>
          </a:p>
          <a:p>
            <a:pPr marL="282575" indent="-282575" algn="l">
              <a:lnSpc>
                <a:spcPct val="100000"/>
              </a:lnSpc>
              <a:buFont typeface="Arial" panose="020B0604020202020204" pitchFamily="34" charset="0"/>
              <a:buChar char="•"/>
            </a:pPr>
            <a:r>
              <a:rPr lang="en-US" b="1" dirty="0">
                <a:solidFill>
                  <a:schemeClr val="bg1"/>
                </a:solidFill>
                <a:latin typeface="GothamLight" pitchFamily="50" charset="0"/>
              </a:rPr>
              <a:t>New York State ranks second among states in medical expenditures attributable to obesity at $11.1 billion – (NYS BRFSS analysis)</a:t>
            </a:r>
          </a:p>
          <a:p>
            <a:pPr marL="282575" indent="-282575" algn="l">
              <a:lnSpc>
                <a:spcPct val="100000"/>
              </a:lnSpc>
              <a:buFont typeface="Arial" panose="020B0604020202020204" pitchFamily="34" charset="0"/>
              <a:buChar char="•"/>
            </a:pPr>
            <a:r>
              <a:rPr lang="en-US" b="1" dirty="0" smtClean="0">
                <a:solidFill>
                  <a:schemeClr val="bg1"/>
                </a:solidFill>
                <a:latin typeface="GothamLight" pitchFamily="50" charset="0"/>
              </a:rPr>
              <a:t>Produce thematic data reports – September 2019: Binge Drinking</a:t>
            </a:r>
          </a:p>
          <a:p>
            <a:pPr marL="282575" indent="-282575" algn="l">
              <a:lnSpc>
                <a:spcPct val="100000"/>
              </a:lnSpc>
              <a:buFont typeface="Arial" panose="020B0604020202020204" pitchFamily="34" charset="0"/>
              <a:buChar char="•"/>
            </a:pPr>
            <a:r>
              <a:rPr lang="en-US" b="1" dirty="0" smtClean="0">
                <a:solidFill>
                  <a:schemeClr val="bg1"/>
                </a:solidFill>
                <a:latin typeface="GothamLight" pitchFamily="50" charset="0"/>
              </a:rPr>
              <a:t>Assessing individuals’ </a:t>
            </a:r>
            <a:r>
              <a:rPr lang="en-US" b="1" dirty="0">
                <a:solidFill>
                  <a:schemeClr val="bg1"/>
                </a:solidFill>
                <a:latin typeface="GothamLight" pitchFamily="50" charset="0"/>
              </a:rPr>
              <a:t>and communities’ perceptions about health/social needs and barriers </a:t>
            </a:r>
            <a:r>
              <a:rPr lang="en-US" b="1" dirty="0" smtClean="0">
                <a:solidFill>
                  <a:schemeClr val="bg1"/>
                </a:solidFill>
                <a:latin typeface="GothamLight" pitchFamily="50" charset="0"/>
              </a:rPr>
              <a:t>through Community </a:t>
            </a:r>
            <a:r>
              <a:rPr lang="en-US" b="1" dirty="0">
                <a:solidFill>
                  <a:schemeClr val="bg1"/>
                </a:solidFill>
                <a:latin typeface="GothamLight" pitchFamily="50" charset="0"/>
              </a:rPr>
              <a:t>Health Assessment Survey</a:t>
            </a:r>
          </a:p>
          <a:p>
            <a:pPr marL="282575" indent="-282575" algn="l">
              <a:lnSpc>
                <a:spcPct val="100000"/>
              </a:lnSpc>
              <a:buFont typeface="Arial" panose="020B0604020202020204" pitchFamily="34" charset="0"/>
              <a:buChar char="•"/>
            </a:pPr>
            <a:endParaRPr lang="en-US" b="1" dirty="0">
              <a:solidFill>
                <a:schemeClr val="bg1"/>
              </a:solidFill>
              <a:latin typeface="GothamLight" pitchFamily="50" charset="0"/>
            </a:endParaRPr>
          </a:p>
          <a:p>
            <a:pPr marL="282575" indent="-282575" algn="l">
              <a:lnSpc>
                <a:spcPct val="100000"/>
              </a:lnSpc>
              <a:buFont typeface="Arial" panose="020B0604020202020204" pitchFamily="34" charset="0"/>
              <a:buChar char="•"/>
            </a:pPr>
            <a:endParaRPr lang="en-US" b="1" dirty="0">
              <a:solidFill>
                <a:schemeClr val="bg1"/>
              </a:solidFill>
              <a:latin typeface="GothamLight" pitchFamily="50" charset="0"/>
            </a:endParaRPr>
          </a:p>
        </p:txBody>
      </p:sp>
    </p:spTree>
    <p:extLst>
      <p:ext uri="{BB962C8B-B14F-4D97-AF65-F5344CB8AC3E}">
        <p14:creationId xmlns:p14="http://schemas.microsoft.com/office/powerpoint/2010/main" val="1461540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dirty="0">
                <a:solidFill>
                  <a:schemeClr val="bg1"/>
                </a:solidFill>
                <a:latin typeface="Calvert MT" pitchFamily="2" charset="0"/>
              </a:rPr>
              <a:t>Solutions and Takeaways</a:t>
            </a:r>
            <a:endParaRPr lang="en-US" sz="54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1" y="1556466"/>
            <a:ext cx="5230905" cy="47722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bg1"/>
                </a:solidFill>
                <a:latin typeface="GothamLight" pitchFamily="50" charset="0"/>
              </a:rPr>
              <a:t>Funded by the state’s PHIP, the Long Island Health Collaborative </a:t>
            </a:r>
            <a:r>
              <a:rPr lang="en-US" sz="2000" dirty="0" smtClean="0">
                <a:solidFill>
                  <a:schemeClr val="bg1"/>
                </a:solidFill>
                <a:latin typeface="GothamLight" pitchFamily="50" charset="0"/>
              </a:rPr>
              <a:t>is,</a:t>
            </a:r>
            <a:endParaRPr lang="en-US" dirty="0">
              <a:solidFill>
                <a:schemeClr val="bg1"/>
              </a:solidFill>
              <a:latin typeface="GothamLight" pitchFamily="50" charset="0"/>
            </a:endParaRPr>
          </a:p>
          <a:p>
            <a:pPr marL="342900" indent="-342900" algn="l">
              <a:buFont typeface="Arial" panose="020B0604020202020204" pitchFamily="34" charset="0"/>
              <a:buChar char="•"/>
            </a:pPr>
            <a:r>
              <a:rPr lang="en-US" dirty="0">
                <a:solidFill>
                  <a:schemeClr val="bg1"/>
                </a:solidFill>
                <a:latin typeface="GothamLight" pitchFamily="50" charset="0"/>
              </a:rPr>
              <a:t>a data resource organizer and analyzer</a:t>
            </a:r>
          </a:p>
          <a:p>
            <a:pPr marL="342900" indent="-342900" algn="l">
              <a:buFont typeface="Arial" panose="020B0604020202020204" pitchFamily="34" charset="0"/>
              <a:buChar char="•"/>
            </a:pPr>
            <a:r>
              <a:rPr lang="en-US" dirty="0">
                <a:solidFill>
                  <a:schemeClr val="bg1"/>
                </a:solidFill>
                <a:latin typeface="GothamLight" pitchFamily="50" charset="0"/>
              </a:rPr>
              <a:t>the core of population health coordination</a:t>
            </a:r>
          </a:p>
          <a:p>
            <a:pPr marL="342900" indent="-342900" algn="l">
              <a:buFont typeface="Arial" panose="020B0604020202020204" pitchFamily="34" charset="0"/>
              <a:buChar char="•"/>
            </a:pPr>
            <a:r>
              <a:rPr lang="en-US" dirty="0">
                <a:solidFill>
                  <a:schemeClr val="bg1"/>
                </a:solidFill>
                <a:latin typeface="GothamLight" pitchFamily="50" charset="0"/>
              </a:rPr>
              <a:t>a constituent connector</a:t>
            </a:r>
          </a:p>
        </p:txBody>
      </p:sp>
      <p:sp>
        <p:nvSpPr>
          <p:cNvPr id="10" name="Subtitle 2"/>
          <p:cNvSpPr txBox="1">
            <a:spLocks/>
          </p:cNvSpPr>
          <p:nvPr/>
        </p:nvSpPr>
        <p:spPr>
          <a:xfrm>
            <a:off x="6235514" y="1556466"/>
            <a:ext cx="5230905" cy="47722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smtClean="0">
                <a:solidFill>
                  <a:schemeClr val="bg1"/>
                </a:solidFill>
                <a:latin typeface="GothamLight" pitchFamily="50" charset="0"/>
              </a:rPr>
              <a:t>Through solutions-oriented approaches, we serve to</a:t>
            </a:r>
            <a:endParaRPr lang="en-US" dirty="0">
              <a:solidFill>
                <a:schemeClr val="bg1"/>
              </a:solidFill>
              <a:latin typeface="GothamLight" pitchFamily="50" charset="0"/>
            </a:endParaRPr>
          </a:p>
          <a:p>
            <a:pPr marL="342900" indent="-342900" algn="l">
              <a:buFont typeface="Arial" panose="020B0604020202020204" pitchFamily="34" charset="0"/>
              <a:buChar char="•"/>
            </a:pPr>
            <a:r>
              <a:rPr lang="en-US" dirty="0">
                <a:solidFill>
                  <a:schemeClr val="bg1"/>
                </a:solidFill>
                <a:latin typeface="GothamLight" pitchFamily="50" charset="0"/>
              </a:rPr>
              <a:t>Follow collective impact model</a:t>
            </a:r>
          </a:p>
          <a:p>
            <a:pPr marL="342900" indent="-342900" algn="l">
              <a:buFont typeface="Arial" panose="020B0604020202020204" pitchFamily="34" charset="0"/>
              <a:buChar char="•"/>
            </a:pPr>
            <a:r>
              <a:rPr lang="en-US" dirty="0">
                <a:solidFill>
                  <a:schemeClr val="bg1"/>
                </a:solidFill>
                <a:latin typeface="GothamLight" pitchFamily="50" charset="0"/>
              </a:rPr>
              <a:t>Leverage diverse partners</a:t>
            </a:r>
          </a:p>
          <a:p>
            <a:pPr marL="342900" indent="-342900" algn="l">
              <a:buFont typeface="Arial" panose="020B0604020202020204" pitchFamily="34" charset="0"/>
              <a:buChar char="•"/>
            </a:pPr>
            <a:r>
              <a:rPr lang="en-US" dirty="0">
                <a:solidFill>
                  <a:schemeClr val="bg1"/>
                </a:solidFill>
                <a:latin typeface="GothamLight" pitchFamily="50" charset="0"/>
              </a:rPr>
              <a:t>Foster linkages</a:t>
            </a:r>
          </a:p>
          <a:p>
            <a:pPr marL="342900" indent="-342900" algn="l">
              <a:buFont typeface="Arial" panose="020B0604020202020204" pitchFamily="34" charset="0"/>
              <a:buChar char="•"/>
            </a:pPr>
            <a:r>
              <a:rPr lang="en-US" dirty="0">
                <a:solidFill>
                  <a:schemeClr val="bg1"/>
                </a:solidFill>
                <a:latin typeface="GothamLight" pitchFamily="50" charset="0"/>
              </a:rPr>
              <a:t>Promote VBP concept</a:t>
            </a:r>
          </a:p>
          <a:p>
            <a:pPr marL="342900" indent="-342900" algn="l">
              <a:buFont typeface="Arial" panose="020B0604020202020204" pitchFamily="34" charset="0"/>
              <a:buChar char="•"/>
            </a:pPr>
            <a:r>
              <a:rPr lang="en-US" dirty="0">
                <a:solidFill>
                  <a:schemeClr val="bg1"/>
                </a:solidFill>
                <a:latin typeface="GothamLight" pitchFamily="50" charset="0"/>
              </a:rPr>
              <a:t>Eliminate redundancies</a:t>
            </a:r>
          </a:p>
          <a:p>
            <a:pPr marL="342900" indent="-342900" algn="l">
              <a:buFont typeface="Arial" panose="020B0604020202020204" pitchFamily="34" charset="0"/>
              <a:buChar char="•"/>
            </a:pPr>
            <a:r>
              <a:rPr lang="en-US" dirty="0">
                <a:solidFill>
                  <a:schemeClr val="bg1"/>
                </a:solidFill>
                <a:latin typeface="GothamLight" pitchFamily="50" charset="0"/>
              </a:rPr>
              <a:t>Streamline practices</a:t>
            </a:r>
          </a:p>
          <a:p>
            <a:pPr marL="342900" indent="-342900" algn="l">
              <a:buFont typeface="Arial" panose="020B0604020202020204" pitchFamily="34" charset="0"/>
              <a:buChar char="•"/>
            </a:pPr>
            <a:r>
              <a:rPr lang="en-US" dirty="0" smtClean="0">
                <a:solidFill>
                  <a:schemeClr val="bg1"/>
                </a:solidFill>
                <a:latin typeface="GothamLight" pitchFamily="50" charset="0"/>
              </a:rPr>
              <a:t>Aggregate data</a:t>
            </a:r>
            <a:endParaRPr lang="en-US" dirty="0">
              <a:solidFill>
                <a:schemeClr val="bg1"/>
              </a:solidFill>
              <a:latin typeface="GothamLight" pitchFamily="50"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594" y="4221597"/>
            <a:ext cx="2107166" cy="2107166"/>
          </a:xfrm>
          <a:prstGeom prst="rect">
            <a:avLst/>
          </a:prstGeom>
        </p:spPr>
      </p:pic>
    </p:spTree>
    <p:extLst>
      <p:ext uri="{BB962C8B-B14F-4D97-AF65-F5344CB8AC3E}">
        <p14:creationId xmlns:p14="http://schemas.microsoft.com/office/powerpoint/2010/main" val="811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8004942-0CB2-4242-A37D-B40873FDBC33}"/>
              </a:ext>
            </a:extLst>
          </p:cNvPr>
          <p:cNvSpPr/>
          <p:nvPr/>
        </p:nvSpPr>
        <p:spPr>
          <a:xfrm>
            <a:off x="0" y="0"/>
            <a:ext cx="1058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TextBox 5">
            <a:extLst>
              <a:ext uri="{FF2B5EF4-FFF2-40B4-BE49-F238E27FC236}">
                <a16:creationId xmlns:a16="http://schemas.microsoft.com/office/drawing/2014/main" xmlns="" id="{8F06E8F0-8023-464A-8896-B26250E74B9F}"/>
              </a:ext>
            </a:extLst>
          </p:cNvPr>
          <p:cNvSpPr txBox="1">
            <a:spLocks/>
          </p:cNvSpPr>
          <p:nvPr/>
        </p:nvSpPr>
        <p:spPr>
          <a:xfrm>
            <a:off x="419817" y="1966820"/>
            <a:ext cx="9602116" cy="4278094"/>
          </a:xfrm>
          <a:prstGeom prst="rect">
            <a:avLst/>
          </a:prstGeom>
          <a:noFill/>
        </p:spPr>
        <p:txBody>
          <a:bodyPr wrap="none" rtlCol="0">
            <a:spAutoFit/>
          </a:bodyPr>
          <a:lstStyle/>
          <a:p>
            <a:pPr defTabSz="457200"/>
            <a:r>
              <a:rPr lang="en-US" sz="2400" b="1" dirty="0">
                <a:solidFill>
                  <a:srgbClr val="2E83C3">
                    <a:lumMod val="75000"/>
                  </a:srgbClr>
                </a:solidFill>
                <a:latin typeface="Gadugi" panose="020B0502040204020203" pitchFamily="34" charset="0"/>
                <a:ea typeface="Gadugi" panose="020B0502040204020203" pitchFamily="34" charset="0"/>
              </a:rPr>
              <a:t>Overview of the NEW</a:t>
            </a:r>
          </a:p>
          <a:p>
            <a:pPr defTabSz="457200"/>
            <a:r>
              <a:rPr lang="en-US" sz="2400" b="1" dirty="0">
                <a:solidFill>
                  <a:srgbClr val="2E83C3">
                    <a:lumMod val="75000"/>
                  </a:srgbClr>
                </a:solidFill>
                <a:latin typeface="Gadugi" panose="020B0502040204020203" pitchFamily="34" charset="0"/>
                <a:ea typeface="Gadugi" panose="020B0502040204020203" pitchFamily="34" charset="0"/>
              </a:rPr>
              <a:t>Chronic Disease Self Management Program (CDSMP)</a:t>
            </a:r>
          </a:p>
          <a:p>
            <a:pPr defTabSz="457200"/>
            <a:r>
              <a:rPr lang="en-US" sz="2400" b="1" dirty="0">
                <a:solidFill>
                  <a:srgbClr val="2E83C3">
                    <a:lumMod val="75000"/>
                  </a:srgbClr>
                </a:solidFill>
                <a:latin typeface="Gadugi" panose="020B0502040204020203" pitchFamily="34" charset="0"/>
                <a:ea typeface="Gadugi" panose="020B0502040204020203" pitchFamily="34" charset="0"/>
              </a:rPr>
              <a:t>Initiative in Nassau and Suffolk Counties</a:t>
            </a:r>
          </a:p>
          <a:p>
            <a:pPr defTabSz="457200"/>
            <a:r>
              <a:rPr lang="en-US" sz="2400" b="1" dirty="0">
                <a:solidFill>
                  <a:srgbClr val="2E83C3">
                    <a:lumMod val="75000"/>
                  </a:srgbClr>
                </a:solidFill>
                <a:latin typeface="Gadugi" panose="020B0502040204020203" pitchFamily="34" charset="0"/>
                <a:ea typeface="Gadugi" panose="020B0502040204020203" pitchFamily="34" charset="0"/>
              </a:rPr>
              <a:t>from August 1 – November 29, 2019</a:t>
            </a:r>
          </a:p>
          <a:p>
            <a:pPr defTabSz="457200"/>
            <a:endParaRPr lang="en-US" sz="2400" b="1" dirty="0">
              <a:solidFill>
                <a:prstClr val="black"/>
              </a:solidFill>
              <a:latin typeface="Gadugi" panose="020B0502040204020203" pitchFamily="34" charset="0"/>
              <a:ea typeface="Gadugi" panose="020B0502040204020203" pitchFamily="34" charset="0"/>
            </a:endParaRPr>
          </a:p>
          <a:p>
            <a:pPr defTabSz="457200"/>
            <a:r>
              <a:rPr lang="en-US" sz="2400" dirty="0">
                <a:solidFill>
                  <a:prstClr val="black"/>
                </a:solidFill>
                <a:latin typeface="Gadugi" panose="020B0502040204020203" pitchFamily="34" charset="0"/>
                <a:ea typeface="Gadugi" panose="020B0502040204020203" pitchFamily="34" charset="0"/>
              </a:rPr>
              <a:t>Sponsored by:</a:t>
            </a:r>
          </a:p>
          <a:p>
            <a:pPr defTabSz="457200"/>
            <a:r>
              <a:rPr lang="en-US" sz="2400" dirty="0">
                <a:solidFill>
                  <a:prstClr val="black"/>
                </a:solidFill>
                <a:latin typeface="Gadugi" panose="020B0502040204020203" pitchFamily="34" charset="0"/>
                <a:ea typeface="Gadugi" panose="020B0502040204020203" pitchFamily="34" charset="0"/>
              </a:rPr>
              <a:t>The Long Island Health Collaborative                                                    </a:t>
            </a:r>
          </a:p>
          <a:p>
            <a:pPr defTabSz="457200"/>
            <a:endParaRPr lang="en-US" sz="2400" dirty="0">
              <a:solidFill>
                <a:prstClr val="black"/>
              </a:solidFill>
              <a:latin typeface="Gadugi" panose="020B0502040204020203" pitchFamily="34" charset="0"/>
              <a:ea typeface="Gadugi" panose="020B0502040204020203" pitchFamily="34" charset="0"/>
            </a:endParaRPr>
          </a:p>
          <a:p>
            <a:pPr defTabSz="457200"/>
            <a:endParaRPr lang="en-US" sz="1600" dirty="0">
              <a:solidFill>
                <a:prstClr val="black"/>
              </a:solidFill>
              <a:latin typeface="Gadugi" panose="020B0502040204020203" pitchFamily="34" charset="0"/>
              <a:ea typeface="Gadugi" panose="020B0502040204020203" pitchFamily="34" charset="0"/>
            </a:endParaRPr>
          </a:p>
          <a:p>
            <a:pPr defTabSz="457200"/>
            <a:r>
              <a:rPr lang="en-US" sz="1600" b="1" dirty="0">
                <a:solidFill>
                  <a:srgbClr val="2E83C3">
                    <a:lumMod val="75000"/>
                  </a:srgbClr>
                </a:solidFill>
                <a:latin typeface="Gadugi" panose="020B0502040204020203" pitchFamily="34" charset="0"/>
                <a:ea typeface="Gadugi" panose="020B0502040204020203" pitchFamily="34" charset="0"/>
              </a:rPr>
              <a:t>Presenters for Community Engagement Network (CEN):</a:t>
            </a:r>
            <a:endParaRPr lang="en-US" sz="1600" dirty="0">
              <a:solidFill>
                <a:prstClr val="black"/>
              </a:solidFill>
              <a:latin typeface="Gadugi" panose="020B0502040204020203" pitchFamily="34" charset="0"/>
              <a:ea typeface="Gadugi" panose="020B0502040204020203" pitchFamily="34" charset="0"/>
            </a:endParaRPr>
          </a:p>
          <a:p>
            <a:pPr defTabSz="457200"/>
            <a:r>
              <a:rPr lang="en-US" sz="1600" b="1" dirty="0">
                <a:solidFill>
                  <a:prstClr val="black"/>
                </a:solidFill>
                <a:latin typeface="Gadugi" panose="020B0502040204020203" pitchFamily="34" charset="0"/>
                <a:ea typeface="Gadugi" panose="020B0502040204020203" pitchFamily="34" charset="0"/>
              </a:rPr>
              <a:t>Jose Moreno</a:t>
            </a:r>
            <a:r>
              <a:rPr lang="en-US" sz="1600" dirty="0">
                <a:solidFill>
                  <a:prstClr val="black"/>
                </a:solidFill>
                <a:latin typeface="Gadugi" panose="020B0502040204020203" pitchFamily="34" charset="0"/>
                <a:ea typeface="Gadugi" panose="020B0502040204020203" pitchFamily="34" charset="0"/>
              </a:rPr>
              <a:t>,  CDSMP T-Trainer, Project Manager</a:t>
            </a:r>
          </a:p>
          <a:p>
            <a:pPr defTabSz="457200"/>
            <a:r>
              <a:rPr lang="en-US" sz="1600" b="1" dirty="0">
                <a:solidFill>
                  <a:prstClr val="black"/>
                </a:solidFill>
                <a:latin typeface="Gadugi" panose="020B0502040204020203" pitchFamily="34" charset="0"/>
                <a:ea typeface="Gadugi" panose="020B0502040204020203" pitchFamily="34" charset="0"/>
              </a:rPr>
              <a:t>Gloria Lopez</a:t>
            </a:r>
            <a:r>
              <a:rPr lang="en-US" sz="1600" dirty="0">
                <a:solidFill>
                  <a:prstClr val="black"/>
                </a:solidFill>
                <a:latin typeface="Gadugi" panose="020B0502040204020203" pitchFamily="34" charset="0"/>
                <a:ea typeface="Gadugi" panose="020B0502040204020203" pitchFamily="34" charset="0"/>
              </a:rPr>
              <a:t>,   CDSMP Master Trainer &amp; Community Outreach Coordinator</a:t>
            </a:r>
          </a:p>
          <a:p>
            <a:pPr defTabSz="457200"/>
            <a:r>
              <a:rPr lang="en-US" sz="1600" b="1" dirty="0" err="1">
                <a:solidFill>
                  <a:prstClr val="black"/>
                </a:solidFill>
                <a:latin typeface="Gadugi" panose="020B0502040204020203" pitchFamily="34" charset="0"/>
                <a:ea typeface="Gadugi" panose="020B0502040204020203" pitchFamily="34" charset="0"/>
              </a:rPr>
              <a:t>Arelne</a:t>
            </a:r>
            <a:r>
              <a:rPr lang="en-US" sz="1600" b="1" dirty="0">
                <a:solidFill>
                  <a:prstClr val="black"/>
                </a:solidFill>
                <a:latin typeface="Gadugi" panose="020B0502040204020203" pitchFamily="34" charset="0"/>
                <a:ea typeface="Gadugi" panose="020B0502040204020203" pitchFamily="34" charset="0"/>
              </a:rPr>
              <a:t> Rojas,   </a:t>
            </a:r>
            <a:r>
              <a:rPr lang="en-US" sz="1600" dirty="0">
                <a:solidFill>
                  <a:prstClr val="black"/>
                </a:solidFill>
                <a:latin typeface="Gadugi" panose="020B0502040204020203" pitchFamily="34" charset="0"/>
                <a:ea typeface="Gadugi" panose="020B0502040204020203" pitchFamily="34" charset="0"/>
              </a:rPr>
              <a:t>CDSMP Master Trainer &amp; Community Outreach Coordinator</a:t>
            </a:r>
            <a:endParaRPr lang="en-US" sz="2800" b="1" dirty="0">
              <a:solidFill>
                <a:prstClr val="black"/>
              </a:solidFill>
              <a:latin typeface="Gadugi" panose="020B0502040204020203" pitchFamily="34" charset="0"/>
              <a:ea typeface="Gadugi" panose="020B0502040204020203" pitchFamily="34" charset="0"/>
            </a:endParaRPr>
          </a:p>
        </p:txBody>
      </p:sp>
      <p:pic>
        <p:nvPicPr>
          <p:cNvPr id="11" name="Picture 10">
            <a:extLst>
              <a:ext uri="{FF2B5EF4-FFF2-40B4-BE49-F238E27FC236}">
                <a16:creationId xmlns:a16="http://schemas.microsoft.com/office/drawing/2014/main" xmlns="" id="{CF44BF00-382C-4B6B-BFEC-C22B4EED9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29" y="267042"/>
            <a:ext cx="5618794" cy="1413135"/>
          </a:xfrm>
          <a:prstGeom prst="rect">
            <a:avLst/>
          </a:prstGeom>
        </p:spPr>
      </p:pic>
    </p:spTree>
    <p:extLst>
      <p:ext uri="{BB962C8B-B14F-4D97-AF65-F5344CB8AC3E}">
        <p14:creationId xmlns:p14="http://schemas.microsoft.com/office/powerpoint/2010/main" val="304319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4D026A2-7476-44B0-9648-BB98882F7B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48F8FC21-0A44-4045-95A1-B7935DBC60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0209B962-CD29-4D46-A7B0-10F6C7CF1C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CC8D40CF-4D47-411D-A8B7-0E4B29E98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9B48A2AD-5257-4384-A7F5-A1EE4E6883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04C26DE3-844C-47DA-831E-E7D7BF617E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922D975E-0684-4AA6-9FB7-929B250D5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38ED5A9A-F0C7-4547-BC1E-22FC89BD26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2D743765-A245-4349-A5CE-4AB5F078F9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0AF7217B-D042-44D2-9FC7-71FAB6651A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1CC9171B-8BEB-48B1-B9BE-E9584522D0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4" name="Group 23">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TextBox 5">
            <a:extLst>
              <a:ext uri="{FF2B5EF4-FFF2-40B4-BE49-F238E27FC236}">
                <a16:creationId xmlns:a16="http://schemas.microsoft.com/office/drawing/2014/main" xmlns="" id="{44E32130-CBCC-44F6-8A63-A4BEF266919A}"/>
              </a:ext>
            </a:extLst>
          </p:cNvPr>
          <p:cNvSpPr txBox="1"/>
          <p:nvPr/>
        </p:nvSpPr>
        <p:spPr>
          <a:xfrm>
            <a:off x="586597" y="667109"/>
            <a:ext cx="4769254" cy="707886"/>
          </a:xfrm>
          <a:prstGeom prst="rect">
            <a:avLst/>
          </a:prstGeom>
          <a:noFill/>
        </p:spPr>
        <p:txBody>
          <a:bodyPr wrap="none" rtlCol="0">
            <a:spAutoFit/>
          </a:bodyPr>
          <a:lstStyle/>
          <a:p>
            <a:pPr defTabSz="457200"/>
            <a:r>
              <a:rPr lang="en-US" sz="4000" b="1" dirty="0">
                <a:solidFill>
                  <a:srgbClr val="2E83C3">
                    <a:lumMod val="75000"/>
                  </a:srgbClr>
                </a:solidFill>
                <a:effectLst>
                  <a:outerShdw blurRad="38100" dist="38100" dir="2700000" algn="tl">
                    <a:srgbClr val="000000">
                      <a:alpha val="43137"/>
                    </a:srgbClr>
                  </a:outerShdw>
                </a:effectLst>
              </a:rPr>
              <a:t>Initiative Overview</a:t>
            </a:r>
          </a:p>
        </p:txBody>
      </p:sp>
      <p:pic>
        <p:nvPicPr>
          <p:cNvPr id="34" name="Picture 33">
            <a:extLst>
              <a:ext uri="{FF2B5EF4-FFF2-40B4-BE49-F238E27FC236}">
                <a16:creationId xmlns:a16="http://schemas.microsoft.com/office/drawing/2014/main" xmlns="" id="{EFD47F08-101F-43AA-A977-9970FF8E16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0445" y="5563004"/>
            <a:ext cx="2691442" cy="676902"/>
          </a:xfrm>
          <a:prstGeom prst="rect">
            <a:avLst/>
          </a:prstGeom>
        </p:spPr>
      </p:pic>
      <p:sp>
        <p:nvSpPr>
          <p:cNvPr id="7" name="TextBox 6">
            <a:extLst>
              <a:ext uri="{FF2B5EF4-FFF2-40B4-BE49-F238E27FC236}">
                <a16:creationId xmlns:a16="http://schemas.microsoft.com/office/drawing/2014/main" xmlns="" id="{0E00C5BA-F5EE-463C-88EA-10F0763AA82F}"/>
              </a:ext>
            </a:extLst>
          </p:cNvPr>
          <p:cNvSpPr txBox="1"/>
          <p:nvPr/>
        </p:nvSpPr>
        <p:spPr>
          <a:xfrm>
            <a:off x="601758" y="1415755"/>
            <a:ext cx="5111796" cy="5078313"/>
          </a:xfrm>
          <a:prstGeom prst="rect">
            <a:avLst/>
          </a:prstGeom>
          <a:noFill/>
        </p:spPr>
        <p:txBody>
          <a:bodyPr wrap="square" rtlCol="0">
            <a:spAutoFit/>
          </a:bodyPr>
          <a:lstStyle/>
          <a:p>
            <a:pPr defTabSz="457200"/>
            <a:r>
              <a:rPr lang="en-US" sz="1750" dirty="0">
                <a:solidFill>
                  <a:prstClr val="black"/>
                </a:solidFill>
              </a:rPr>
              <a:t>The evidenced-based </a:t>
            </a:r>
            <a:r>
              <a:rPr lang="en-US" sz="1750" b="1" dirty="0">
                <a:solidFill>
                  <a:prstClr val="black"/>
                </a:solidFill>
              </a:rPr>
              <a:t>Chronic Disease Self-Management Program (CDSMP)</a:t>
            </a:r>
            <a:r>
              <a:rPr lang="en-US" sz="1750" dirty="0">
                <a:solidFill>
                  <a:prstClr val="black"/>
                </a:solidFill>
              </a:rPr>
              <a:t> workshops are being offered in the counties of Nassau and Suffolk under the sponsorship of the </a:t>
            </a:r>
            <a:r>
              <a:rPr lang="en-US" sz="1750" b="1" dirty="0">
                <a:solidFill>
                  <a:srgbClr val="2E83C3">
                    <a:lumMod val="75000"/>
                  </a:srgbClr>
                </a:solidFill>
              </a:rPr>
              <a:t>Nassau-Suffolk Hospital Council through its Long Island Health Collaborative</a:t>
            </a:r>
            <a:r>
              <a:rPr lang="en-US" sz="1750" dirty="0">
                <a:solidFill>
                  <a:prstClr val="black"/>
                </a:solidFill>
              </a:rPr>
              <a:t>, the population health initiative on Long Island that is funded by the New York State Department of Health.</a:t>
            </a:r>
          </a:p>
          <a:p>
            <a:pPr defTabSz="457200"/>
            <a:endParaRPr lang="en-US" sz="1750" b="1" dirty="0">
              <a:solidFill>
                <a:srgbClr val="2E83C3">
                  <a:lumMod val="75000"/>
                </a:srgbClr>
              </a:solidFill>
            </a:endParaRPr>
          </a:p>
          <a:p>
            <a:pPr defTabSz="457200"/>
            <a:r>
              <a:rPr lang="en-US" sz="1750" b="1" dirty="0">
                <a:solidFill>
                  <a:srgbClr val="2E83C3">
                    <a:lumMod val="75000"/>
                  </a:srgbClr>
                </a:solidFill>
              </a:rPr>
              <a:t>Community Engagement Network, LLC, </a:t>
            </a:r>
            <a:r>
              <a:rPr lang="en-US" sz="1750" dirty="0">
                <a:solidFill>
                  <a:prstClr val="black"/>
                </a:solidFill>
              </a:rPr>
              <a:t>has partnered with LIHC to offer the CDSMP to the Nassau and Suffolk communities in English and Spanish during the months of August through November 2019. </a:t>
            </a:r>
          </a:p>
          <a:p>
            <a:pPr defTabSz="457200"/>
            <a:endParaRPr lang="en-US" sz="1750" dirty="0">
              <a:solidFill>
                <a:prstClr val="black"/>
              </a:solidFill>
            </a:endParaRPr>
          </a:p>
          <a:p>
            <a:pPr defTabSz="457200"/>
            <a:r>
              <a:rPr lang="en-US" sz="1750" dirty="0">
                <a:solidFill>
                  <a:prstClr val="black"/>
                </a:solidFill>
              </a:rPr>
              <a:t>Workshops are being offered </a:t>
            </a:r>
            <a:r>
              <a:rPr lang="en-US" sz="1750" b="1" dirty="0">
                <a:solidFill>
                  <a:srgbClr val="2E83C3">
                    <a:lumMod val="75000"/>
                  </a:srgbClr>
                </a:solidFill>
              </a:rPr>
              <a:t>in English and Spanish </a:t>
            </a:r>
            <a:r>
              <a:rPr lang="en-US" sz="1750" dirty="0">
                <a:solidFill>
                  <a:prstClr val="black"/>
                </a:solidFill>
              </a:rPr>
              <a:t>to adults over 18 years of age at no cost to participants or partners. </a:t>
            </a:r>
          </a:p>
        </p:txBody>
      </p:sp>
      <p:pic>
        <p:nvPicPr>
          <p:cNvPr id="8" name="Picture 7">
            <a:extLst>
              <a:ext uri="{FF2B5EF4-FFF2-40B4-BE49-F238E27FC236}">
                <a16:creationId xmlns:a16="http://schemas.microsoft.com/office/drawing/2014/main" xmlns="" id="{84993F6E-EE95-4C4D-9795-5EBD1713A62B}"/>
              </a:ext>
            </a:extLst>
          </p:cNvPr>
          <p:cNvPicPr>
            <a:picLocks noChangeAspect="1"/>
          </p:cNvPicPr>
          <p:nvPr/>
        </p:nvPicPr>
        <p:blipFill rotWithShape="1">
          <a:blip r:embed="rId3"/>
          <a:srcRect l="53858" t="18365" r="4101" b="50571"/>
          <a:stretch/>
        </p:blipFill>
        <p:spPr>
          <a:xfrm>
            <a:off x="6022072" y="2187769"/>
            <a:ext cx="5022245" cy="2473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38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4D026A2-7476-44B0-9648-BB98882F7B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48F8FC21-0A44-4045-95A1-B7935DBC60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0209B962-CD29-4D46-A7B0-10F6C7CF1C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CC8D40CF-4D47-411D-A8B7-0E4B29E98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9B48A2AD-5257-4384-A7F5-A1EE4E6883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04C26DE3-844C-47DA-831E-E7D7BF617E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922D975E-0684-4AA6-9FB7-929B250D5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38ED5A9A-F0C7-4547-BC1E-22FC89BD26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2D743765-A245-4349-A5CE-4AB5F078F9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0AF7217B-D042-44D2-9FC7-71FAB6651A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1CC9171B-8BEB-48B1-B9BE-E9584522D0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endParaRPr>
          </a:p>
        </p:txBody>
      </p:sp>
      <p:grpSp>
        <p:nvGrpSpPr>
          <p:cNvPr id="24" name="Group 23">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endParaRPr>
          </a:p>
        </p:txBody>
      </p:sp>
      <p:sp>
        <p:nvSpPr>
          <p:cNvPr id="6" name="TextBox 5">
            <a:extLst>
              <a:ext uri="{FF2B5EF4-FFF2-40B4-BE49-F238E27FC236}">
                <a16:creationId xmlns:a16="http://schemas.microsoft.com/office/drawing/2014/main" xmlns="" id="{44E32130-CBCC-44F6-8A63-A4BEF266919A}"/>
              </a:ext>
            </a:extLst>
          </p:cNvPr>
          <p:cNvSpPr txBox="1"/>
          <p:nvPr/>
        </p:nvSpPr>
        <p:spPr>
          <a:xfrm>
            <a:off x="586597" y="667109"/>
            <a:ext cx="4202112" cy="707886"/>
          </a:xfrm>
          <a:prstGeom prst="rect">
            <a:avLst/>
          </a:prstGeom>
          <a:noFill/>
        </p:spPr>
        <p:txBody>
          <a:bodyPr wrap="none" rtlCol="0">
            <a:spAutoFit/>
          </a:bodyPr>
          <a:lstStyle/>
          <a:p>
            <a:pPr defTabSz="457200">
              <a:defRPr/>
            </a:pPr>
            <a:r>
              <a:rPr lang="en-US" sz="4000" b="1" dirty="0">
                <a:solidFill>
                  <a:srgbClr val="2E83C3">
                    <a:lumMod val="75000"/>
                  </a:srgbClr>
                </a:solidFill>
                <a:effectLst>
                  <a:outerShdw blurRad="38100" dist="38100" dir="2700000" algn="tl">
                    <a:srgbClr val="000000">
                      <a:alpha val="43137"/>
                    </a:srgbClr>
                  </a:outerShdw>
                </a:effectLst>
              </a:rPr>
              <a:t>CDSMP Overview</a:t>
            </a:r>
          </a:p>
        </p:txBody>
      </p:sp>
      <p:pic>
        <p:nvPicPr>
          <p:cNvPr id="34" name="Picture 33">
            <a:extLst>
              <a:ext uri="{FF2B5EF4-FFF2-40B4-BE49-F238E27FC236}">
                <a16:creationId xmlns:a16="http://schemas.microsoft.com/office/drawing/2014/main" xmlns="" id="{EFD47F08-101F-43AA-A977-9970FF8E16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0445" y="5563004"/>
            <a:ext cx="2691442" cy="676902"/>
          </a:xfrm>
          <a:prstGeom prst="rect">
            <a:avLst/>
          </a:prstGeom>
        </p:spPr>
      </p:pic>
      <p:sp>
        <p:nvSpPr>
          <p:cNvPr id="7" name="TextBox 6">
            <a:extLst>
              <a:ext uri="{FF2B5EF4-FFF2-40B4-BE49-F238E27FC236}">
                <a16:creationId xmlns:a16="http://schemas.microsoft.com/office/drawing/2014/main" xmlns="" id="{0E00C5BA-F5EE-463C-88EA-10F0763AA82F}"/>
              </a:ext>
            </a:extLst>
          </p:cNvPr>
          <p:cNvSpPr txBox="1"/>
          <p:nvPr/>
        </p:nvSpPr>
        <p:spPr>
          <a:xfrm>
            <a:off x="588734" y="1502692"/>
            <a:ext cx="5812004" cy="4955203"/>
          </a:xfrm>
          <a:prstGeom prst="rect">
            <a:avLst/>
          </a:prstGeom>
          <a:noFill/>
        </p:spPr>
        <p:txBody>
          <a:bodyPr wrap="square" rtlCol="0">
            <a:spAutoFit/>
          </a:bodyPr>
          <a:lstStyle/>
          <a:p>
            <a:pPr marL="285750" indent="-285750" defTabSz="457200">
              <a:buFont typeface="Arial" panose="020B0604020202020204" pitchFamily="34" charset="0"/>
              <a:buChar char="•"/>
            </a:pPr>
            <a:r>
              <a:rPr lang="en-US" sz="1400" dirty="0">
                <a:solidFill>
                  <a:prstClr val="black"/>
                </a:solidFill>
              </a:rPr>
              <a:t>The CDSMP is a six-week interactive workshop that provides hands-on interactive and fun education for people and their families or care partners who are living with chronic conditions. </a:t>
            </a:r>
          </a:p>
          <a:p>
            <a:pPr marL="285750" indent="-285750" defTabSz="457200">
              <a:buFont typeface="Arial" panose="020B0604020202020204" pitchFamily="34" charset="0"/>
              <a:buChar char="•"/>
            </a:pPr>
            <a:endParaRPr lang="en-US" sz="1400" dirty="0">
              <a:solidFill>
                <a:prstClr val="black"/>
              </a:solidFill>
            </a:endParaRPr>
          </a:p>
          <a:p>
            <a:pPr marL="285750" indent="-285750" defTabSz="457200">
              <a:buFont typeface="Arial" panose="020B0604020202020204" pitchFamily="34" charset="0"/>
              <a:buChar char="•"/>
            </a:pPr>
            <a:r>
              <a:rPr lang="en-US" sz="1400" dirty="0">
                <a:solidFill>
                  <a:prstClr val="black"/>
                </a:solidFill>
              </a:rPr>
              <a:t>The workshop is also geared for family members and partners who care for loved ones living with chronic diseases. </a:t>
            </a:r>
          </a:p>
          <a:p>
            <a:pPr marL="285750" indent="-285750" defTabSz="457200">
              <a:buFont typeface="Arial" panose="020B0604020202020204" pitchFamily="34" charset="0"/>
              <a:buChar char="•"/>
            </a:pPr>
            <a:endParaRPr lang="en-US" sz="1400" dirty="0">
              <a:solidFill>
                <a:prstClr val="black"/>
              </a:solidFill>
            </a:endParaRPr>
          </a:p>
          <a:p>
            <a:pPr marL="285750" indent="-285750" defTabSz="457200">
              <a:buFont typeface="Arial" panose="020B0604020202020204" pitchFamily="34" charset="0"/>
              <a:buChar char="•"/>
            </a:pPr>
            <a:r>
              <a:rPr lang="en-US" sz="1400" dirty="0">
                <a:solidFill>
                  <a:prstClr val="black"/>
                </a:solidFill>
              </a:rPr>
              <a:t>The program covers topics such as </a:t>
            </a:r>
            <a:r>
              <a:rPr lang="en-US" sz="1400" b="1" dirty="0">
                <a:solidFill>
                  <a:prstClr val="black"/>
                </a:solidFill>
              </a:rPr>
              <a:t>healthy eating, easy-to-follow physical activity exercises, stress management, medication management, and improving communications </a:t>
            </a:r>
            <a:r>
              <a:rPr lang="en-US" sz="1400" dirty="0">
                <a:solidFill>
                  <a:prstClr val="black"/>
                </a:solidFill>
              </a:rPr>
              <a:t>with their healthcare team among others in a supporting environment. </a:t>
            </a:r>
          </a:p>
          <a:p>
            <a:pPr marL="285750" indent="-285750" defTabSz="457200">
              <a:buFont typeface="Arial" panose="020B0604020202020204" pitchFamily="34" charset="0"/>
              <a:buChar char="•"/>
            </a:pPr>
            <a:endParaRPr lang="en-US" sz="1400" dirty="0">
              <a:solidFill>
                <a:prstClr val="black"/>
              </a:solidFill>
            </a:endParaRPr>
          </a:p>
          <a:p>
            <a:pPr marL="285750" indent="-285750" defTabSz="457200">
              <a:buFont typeface="Arial" panose="020B0604020202020204" pitchFamily="34" charset="0"/>
              <a:buChar char="•"/>
            </a:pPr>
            <a:r>
              <a:rPr lang="en-US" sz="1400" dirty="0">
                <a:solidFill>
                  <a:prstClr val="black"/>
                </a:solidFill>
              </a:rPr>
              <a:t>Workshops are </a:t>
            </a:r>
            <a:r>
              <a:rPr lang="en-US" sz="1400" b="1" dirty="0">
                <a:solidFill>
                  <a:prstClr val="black"/>
                </a:solidFill>
              </a:rPr>
              <a:t>once a week </a:t>
            </a:r>
            <a:r>
              <a:rPr lang="en-US" sz="1400" dirty="0">
                <a:solidFill>
                  <a:prstClr val="black"/>
                </a:solidFill>
              </a:rPr>
              <a:t>for 2.5 hours at your location (host sites). </a:t>
            </a:r>
          </a:p>
          <a:p>
            <a:pPr marL="285750" indent="-285750" defTabSz="457200">
              <a:buFont typeface="Arial" panose="020B0604020202020204" pitchFamily="34" charset="0"/>
              <a:buChar char="•"/>
            </a:pPr>
            <a:endParaRPr lang="en-US" sz="1400" dirty="0">
              <a:solidFill>
                <a:prstClr val="black"/>
              </a:solidFill>
            </a:endParaRPr>
          </a:p>
          <a:p>
            <a:pPr marL="285750" indent="-285750" defTabSz="457200">
              <a:buFont typeface="Arial" panose="020B0604020202020204" pitchFamily="34" charset="0"/>
              <a:buChar char="•"/>
            </a:pPr>
            <a:r>
              <a:rPr lang="en-US" sz="1400" dirty="0">
                <a:solidFill>
                  <a:prstClr val="black"/>
                </a:solidFill>
              </a:rPr>
              <a:t>Participants will receive a certificate of achievement, the book </a:t>
            </a:r>
            <a:r>
              <a:rPr lang="en-US" sz="1400" b="1" dirty="0">
                <a:solidFill>
                  <a:prstClr val="black"/>
                </a:solidFill>
              </a:rPr>
              <a:t>“Living a Healthy Life with Chronic Conditions” </a:t>
            </a:r>
            <a:r>
              <a:rPr lang="en-US" sz="1400" dirty="0">
                <a:solidFill>
                  <a:prstClr val="black"/>
                </a:solidFill>
              </a:rPr>
              <a:t>($20.00 value)      and a gift bag. </a:t>
            </a:r>
          </a:p>
          <a:p>
            <a:pPr defTabSz="457200"/>
            <a:endParaRPr lang="en-US" sz="1400" dirty="0">
              <a:solidFill>
                <a:prstClr val="black"/>
              </a:solidFill>
            </a:endParaRPr>
          </a:p>
          <a:p>
            <a:pPr algn="ctr" defTabSz="457200"/>
            <a:r>
              <a:rPr lang="en-US" sz="1600" b="1" dirty="0">
                <a:solidFill>
                  <a:srgbClr val="2E83C3">
                    <a:lumMod val="75000"/>
                  </a:srgbClr>
                </a:solidFill>
              </a:rPr>
              <a:t>The LIHC is covering the cost of these items, and all costs associated with the workshops!</a:t>
            </a:r>
          </a:p>
          <a:p>
            <a:pPr defTabSz="457200">
              <a:defRPr/>
            </a:pPr>
            <a:endParaRPr lang="en-US" dirty="0">
              <a:solidFill>
                <a:prstClr val="black"/>
              </a:solidFill>
            </a:endParaRPr>
          </a:p>
        </p:txBody>
      </p:sp>
      <p:pic>
        <p:nvPicPr>
          <p:cNvPr id="9" name="Picture 8">
            <a:extLst>
              <a:ext uri="{FF2B5EF4-FFF2-40B4-BE49-F238E27FC236}">
                <a16:creationId xmlns:a16="http://schemas.microsoft.com/office/drawing/2014/main" xmlns="" id="{C54FCB9A-0D0D-4D99-BFC0-D822D7794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892" y="3092030"/>
            <a:ext cx="3080662" cy="2670667"/>
          </a:xfrm>
          <a:prstGeom prst="rect">
            <a:avLst/>
          </a:prstGeom>
        </p:spPr>
      </p:pic>
      <p:pic>
        <p:nvPicPr>
          <p:cNvPr id="2" name="Picture 1">
            <a:extLst>
              <a:ext uri="{FF2B5EF4-FFF2-40B4-BE49-F238E27FC236}">
                <a16:creationId xmlns:a16="http://schemas.microsoft.com/office/drawing/2014/main" xmlns="" id="{526BE170-0EB2-40A4-A260-3B08763CBE60}"/>
              </a:ext>
            </a:extLst>
          </p:cNvPr>
          <p:cNvPicPr>
            <a:picLocks noChangeAspect="1"/>
          </p:cNvPicPr>
          <p:nvPr/>
        </p:nvPicPr>
        <p:blipFill rotWithShape="1">
          <a:blip r:embed="rId4"/>
          <a:srcRect l="10643" t="27952" r="68952" b="31823"/>
          <a:stretch/>
        </p:blipFill>
        <p:spPr>
          <a:xfrm>
            <a:off x="9572214" y="1067359"/>
            <a:ext cx="1847247" cy="242767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xmlns="" id="{33FB6017-B5DB-43D8-8D5C-AE1F445C62B1}"/>
              </a:ext>
            </a:extLst>
          </p:cNvPr>
          <p:cNvPicPr>
            <a:picLocks noChangeAspect="1"/>
          </p:cNvPicPr>
          <p:nvPr/>
        </p:nvPicPr>
        <p:blipFill rotWithShape="1">
          <a:blip r:embed="rId5"/>
          <a:srcRect l="21041" t="20173" r="16848" b="10087"/>
          <a:stretch/>
        </p:blipFill>
        <p:spPr>
          <a:xfrm>
            <a:off x="6696265" y="1086589"/>
            <a:ext cx="2461740" cy="1842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994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4E32130-CBCC-44F6-8A63-A4BEF266919A}"/>
              </a:ext>
            </a:extLst>
          </p:cNvPr>
          <p:cNvSpPr txBox="1"/>
          <p:nvPr/>
        </p:nvSpPr>
        <p:spPr>
          <a:xfrm>
            <a:off x="586597" y="667109"/>
            <a:ext cx="8933856" cy="1938992"/>
          </a:xfrm>
          <a:prstGeom prst="rect">
            <a:avLst/>
          </a:prstGeom>
          <a:noFill/>
        </p:spPr>
        <p:txBody>
          <a:bodyPr wrap="none" rtlCol="0">
            <a:spAutoFit/>
          </a:bodyPr>
          <a:lstStyle/>
          <a:p>
            <a:pPr defTabSz="457200">
              <a:defRPr/>
            </a:pPr>
            <a:r>
              <a:rPr lang="en-US" sz="3200" b="1" dirty="0">
                <a:solidFill>
                  <a:srgbClr val="2E83C3">
                    <a:lumMod val="75000"/>
                  </a:srgbClr>
                </a:solidFill>
                <a:effectLst>
                  <a:outerShdw blurRad="38100" dist="38100" dir="2700000" algn="tl">
                    <a:srgbClr val="000000">
                      <a:alpha val="43137"/>
                    </a:srgbClr>
                  </a:outerShdw>
                </a:effectLst>
              </a:rPr>
              <a:t>Our goal is to graduate 100 participants by </a:t>
            </a:r>
          </a:p>
          <a:p>
            <a:pPr defTabSz="457200">
              <a:defRPr/>
            </a:pPr>
            <a:r>
              <a:rPr lang="en-US" sz="3200" b="1" dirty="0">
                <a:solidFill>
                  <a:srgbClr val="2E83C3">
                    <a:lumMod val="75000"/>
                  </a:srgbClr>
                </a:solidFill>
                <a:effectLst>
                  <a:outerShdw blurRad="38100" dist="38100" dir="2700000" algn="tl">
                    <a:srgbClr val="000000">
                      <a:alpha val="43137"/>
                    </a:srgbClr>
                  </a:outerShdw>
                </a:effectLst>
              </a:rPr>
              <a:t>November 29, 2019 </a:t>
            </a:r>
            <a:r>
              <a:rPr lang="en-US" sz="2800" dirty="0">
                <a:solidFill>
                  <a:srgbClr val="2E83C3">
                    <a:lumMod val="75000"/>
                  </a:srgbClr>
                </a:solidFill>
              </a:rPr>
              <a:t>(approximately 10 workshops)</a:t>
            </a:r>
          </a:p>
          <a:p>
            <a:pPr defTabSz="457200">
              <a:defRPr/>
            </a:pPr>
            <a:endParaRPr lang="en-US" sz="2800" dirty="0">
              <a:solidFill>
                <a:prstClr val="black"/>
              </a:solidFill>
            </a:endParaRPr>
          </a:p>
          <a:p>
            <a:pPr defTabSz="457200">
              <a:defRPr/>
            </a:pPr>
            <a:r>
              <a:rPr lang="en-US" sz="2800" dirty="0">
                <a:solidFill>
                  <a:prstClr val="black"/>
                </a:solidFill>
              </a:rPr>
              <a:t>We need your help with:</a:t>
            </a:r>
            <a:endParaRPr lang="en-US" sz="3200" b="1" dirty="0">
              <a:solidFill>
                <a:srgbClr val="2E83C3">
                  <a:lumMod val="75000"/>
                </a:srgbClr>
              </a:solidFill>
              <a:effectLst>
                <a:outerShdw blurRad="38100" dist="38100" dir="2700000" algn="tl">
                  <a:srgbClr val="000000">
                    <a:alpha val="43137"/>
                  </a:srgbClr>
                </a:outerShdw>
              </a:effectLst>
            </a:endParaRPr>
          </a:p>
        </p:txBody>
      </p:sp>
      <p:pic>
        <p:nvPicPr>
          <p:cNvPr id="34" name="Picture 33">
            <a:extLst>
              <a:ext uri="{FF2B5EF4-FFF2-40B4-BE49-F238E27FC236}">
                <a16:creationId xmlns:a16="http://schemas.microsoft.com/office/drawing/2014/main" xmlns="" id="{EFD47F08-101F-43AA-A977-9970FF8E16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069" y="6130769"/>
            <a:ext cx="2691442" cy="676902"/>
          </a:xfrm>
          <a:prstGeom prst="rect">
            <a:avLst/>
          </a:prstGeom>
        </p:spPr>
      </p:pic>
      <p:sp>
        <p:nvSpPr>
          <p:cNvPr id="7" name="TextBox 6">
            <a:extLst>
              <a:ext uri="{FF2B5EF4-FFF2-40B4-BE49-F238E27FC236}">
                <a16:creationId xmlns:a16="http://schemas.microsoft.com/office/drawing/2014/main" xmlns="" id="{0E00C5BA-F5EE-463C-88EA-10F0763AA82F}"/>
              </a:ext>
            </a:extLst>
          </p:cNvPr>
          <p:cNvSpPr txBox="1"/>
          <p:nvPr/>
        </p:nvSpPr>
        <p:spPr>
          <a:xfrm>
            <a:off x="586597" y="2601462"/>
            <a:ext cx="7878793" cy="2677656"/>
          </a:xfrm>
          <a:prstGeom prst="rect">
            <a:avLst/>
          </a:prstGeom>
          <a:noFill/>
        </p:spPr>
        <p:txBody>
          <a:bodyPr wrap="square" rtlCol="0">
            <a:spAutoFit/>
          </a:bodyPr>
          <a:lstStyle/>
          <a:p>
            <a:pPr marL="342900" indent="-342900" defTabSz="457200">
              <a:buFont typeface="Arial" panose="020B0604020202020204" pitchFamily="34" charset="0"/>
              <a:buChar char="•"/>
            </a:pPr>
            <a:r>
              <a:rPr lang="en-US" sz="2400" i="1" dirty="0">
                <a:solidFill>
                  <a:srgbClr val="0070C0"/>
                </a:solidFill>
              </a:rPr>
              <a:t>Site referrals -  </a:t>
            </a:r>
            <a:r>
              <a:rPr lang="en-US" sz="2400" dirty="0">
                <a:solidFill>
                  <a:prstClr val="black"/>
                </a:solidFill>
              </a:rPr>
              <a:t>any sites are not familiar with the partnering organizations and require validation from a trusted source or contact person.</a:t>
            </a:r>
          </a:p>
          <a:p>
            <a:pPr marL="342900" indent="-342900" defTabSz="457200">
              <a:buFont typeface="Arial" panose="020B0604020202020204" pitchFamily="34" charset="0"/>
              <a:buChar char="•"/>
            </a:pPr>
            <a:r>
              <a:rPr lang="en-US" sz="2400" i="1" dirty="0">
                <a:solidFill>
                  <a:srgbClr val="0070C0"/>
                </a:solidFill>
              </a:rPr>
              <a:t>Sharing the overview letter via e-mail </a:t>
            </a:r>
            <a:r>
              <a:rPr lang="en-US" sz="2400" dirty="0">
                <a:solidFill>
                  <a:prstClr val="black"/>
                </a:solidFill>
              </a:rPr>
              <a:t>with your partners</a:t>
            </a:r>
          </a:p>
          <a:p>
            <a:pPr marL="342900" indent="-342900" defTabSz="457200">
              <a:buFont typeface="Arial" panose="020B0604020202020204" pitchFamily="34" charset="0"/>
              <a:buChar char="•"/>
            </a:pPr>
            <a:r>
              <a:rPr lang="en-US" sz="2400" i="1" dirty="0">
                <a:solidFill>
                  <a:srgbClr val="0070C0"/>
                </a:solidFill>
              </a:rPr>
              <a:t>Invite us </a:t>
            </a:r>
            <a:r>
              <a:rPr lang="en-US" sz="2400" dirty="0">
                <a:solidFill>
                  <a:prstClr val="black"/>
                </a:solidFill>
              </a:rPr>
              <a:t>to talk to your networking events</a:t>
            </a:r>
          </a:p>
          <a:p>
            <a:pPr marL="342900" indent="-342900" defTabSz="457200">
              <a:buFont typeface="Arial" panose="020B0604020202020204" pitchFamily="34" charset="0"/>
              <a:buChar char="•"/>
            </a:pPr>
            <a:r>
              <a:rPr lang="en-US" sz="2400" i="1" dirty="0">
                <a:solidFill>
                  <a:srgbClr val="0070C0"/>
                </a:solidFill>
              </a:rPr>
              <a:t>Other ideas? </a:t>
            </a:r>
            <a:r>
              <a:rPr lang="en-US" sz="2400" dirty="0">
                <a:solidFill>
                  <a:prstClr val="black"/>
                </a:solidFill>
              </a:rPr>
              <a:t>Who are we missing?</a:t>
            </a:r>
            <a:endParaRPr lang="en-US" dirty="0">
              <a:solidFill>
                <a:prstClr val="black"/>
              </a:solidFill>
            </a:endParaRPr>
          </a:p>
        </p:txBody>
      </p:sp>
    </p:spTree>
    <p:extLst>
      <p:ext uri="{BB962C8B-B14F-4D97-AF65-F5344CB8AC3E}">
        <p14:creationId xmlns:p14="http://schemas.microsoft.com/office/powerpoint/2010/main" val="125016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4D026A2-7476-44B0-9648-BB98882F7B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48F8FC21-0A44-4045-95A1-B7935DBC60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0209B962-CD29-4D46-A7B0-10F6C7CF1C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CC8D40CF-4D47-411D-A8B7-0E4B29E98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9B48A2AD-5257-4384-A7F5-A1EE4E6883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04C26DE3-844C-47DA-831E-E7D7BF617E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922D975E-0684-4AA6-9FB7-929B250D5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38ED5A9A-F0C7-4547-BC1E-22FC89BD26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2D743765-A245-4349-A5CE-4AB5F078F9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0AF7217B-D042-44D2-9FC7-71FAB6651A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1CC9171B-8BEB-48B1-B9BE-E9584522D0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endParaRPr>
          </a:p>
        </p:txBody>
      </p:sp>
      <p:grpSp>
        <p:nvGrpSpPr>
          <p:cNvPr id="24" name="Group 23">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endParaRPr>
          </a:p>
        </p:txBody>
      </p:sp>
      <p:sp>
        <p:nvSpPr>
          <p:cNvPr id="6" name="TextBox 5">
            <a:extLst>
              <a:ext uri="{FF2B5EF4-FFF2-40B4-BE49-F238E27FC236}">
                <a16:creationId xmlns:a16="http://schemas.microsoft.com/office/drawing/2014/main" xmlns="" id="{44E32130-CBCC-44F6-8A63-A4BEF266919A}"/>
              </a:ext>
            </a:extLst>
          </p:cNvPr>
          <p:cNvSpPr txBox="1"/>
          <p:nvPr/>
        </p:nvSpPr>
        <p:spPr>
          <a:xfrm>
            <a:off x="670282" y="667109"/>
            <a:ext cx="2204450" cy="584775"/>
          </a:xfrm>
          <a:prstGeom prst="rect">
            <a:avLst/>
          </a:prstGeom>
          <a:noFill/>
        </p:spPr>
        <p:txBody>
          <a:bodyPr wrap="none" rtlCol="0">
            <a:spAutoFit/>
          </a:bodyPr>
          <a:lstStyle/>
          <a:p>
            <a:pPr defTabSz="457200">
              <a:defRPr/>
            </a:pPr>
            <a:r>
              <a:rPr lang="en-US" sz="3200" b="1" dirty="0">
                <a:solidFill>
                  <a:srgbClr val="2E83C3">
                    <a:lumMod val="75000"/>
                  </a:srgbClr>
                </a:solidFill>
                <a:effectLst>
                  <a:outerShdw blurRad="38100" dist="38100" dir="2700000" algn="tl">
                    <a:srgbClr val="000000">
                      <a:alpha val="43137"/>
                    </a:srgbClr>
                  </a:outerShdw>
                </a:effectLst>
              </a:rPr>
              <a:t>About CEN</a:t>
            </a:r>
          </a:p>
        </p:txBody>
      </p:sp>
      <p:sp>
        <p:nvSpPr>
          <p:cNvPr id="2" name="Rectangle 1">
            <a:extLst>
              <a:ext uri="{FF2B5EF4-FFF2-40B4-BE49-F238E27FC236}">
                <a16:creationId xmlns:a16="http://schemas.microsoft.com/office/drawing/2014/main" xmlns="" id="{AF6A90E3-5E84-46CB-89B4-664008BF4ACF}"/>
              </a:ext>
            </a:extLst>
          </p:cNvPr>
          <p:cNvSpPr/>
          <p:nvPr/>
        </p:nvSpPr>
        <p:spPr>
          <a:xfrm>
            <a:off x="649844" y="1467653"/>
            <a:ext cx="4938156" cy="4247317"/>
          </a:xfrm>
          <a:prstGeom prst="rect">
            <a:avLst/>
          </a:prstGeom>
        </p:spPr>
        <p:txBody>
          <a:bodyPr wrap="square">
            <a:spAutoFit/>
          </a:bodyPr>
          <a:lstStyle/>
          <a:p>
            <a:pPr defTabSz="457200"/>
            <a:r>
              <a:rPr lang="en-US"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rPr>
              <a:t>CEN’s staff has a wealth of experience and proven capacity and has been a leader in the successful dissemination and delivery of evidence-based programs, such as CDSMP, health promotion workshops, and wellness activities throughout NYC, Upstate NY, New Jersey and Puerto Rico for the past ten years. </a:t>
            </a:r>
          </a:p>
          <a:p>
            <a:pPr defTabSz="457200"/>
            <a:endParaRPr lang="en-US"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a:p>
            <a:pPr defTabSz="457200"/>
            <a:r>
              <a:rPr lang="en-US"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rPr>
              <a:t>CEN staff and affiliates have delivered CDSMP and other self-management programs contributing to  graduating more than 10,000 participants since 2009.</a:t>
            </a:r>
          </a:p>
          <a:p>
            <a:pPr defTabSz="457200"/>
            <a:endParaRPr lang="en-US"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endParaRPr>
          </a:p>
          <a:p>
            <a:pPr defTabSz="457200"/>
            <a:r>
              <a:rPr lang="en-US" dirty="0">
                <a:solidFill>
                  <a:prstClr val="black"/>
                </a:solidFill>
                <a:latin typeface="Franklin Gothic Book" panose="020B0503020102020204" pitchFamily="34" charset="0"/>
                <a:ea typeface="Calibri" panose="020F0502020204030204" pitchFamily="34" charset="0"/>
                <a:cs typeface="Times New Roman" panose="02020603050405020304" pitchFamily="18" charset="0"/>
              </a:rPr>
              <a:t>CEN is a minority-owned, women-owned business.</a:t>
            </a:r>
            <a:endParaRPr lang="en-US" dirty="0">
              <a:solidFill>
                <a:prstClr val="black"/>
              </a:solidFill>
            </a:endParaRPr>
          </a:p>
        </p:txBody>
      </p:sp>
      <p:pic>
        <p:nvPicPr>
          <p:cNvPr id="45" name="Picture 44">
            <a:extLst>
              <a:ext uri="{FF2B5EF4-FFF2-40B4-BE49-F238E27FC236}">
                <a16:creationId xmlns:a16="http://schemas.microsoft.com/office/drawing/2014/main" xmlns="" id="{4F0166AD-83C9-42A0-B1B8-6DF1AF447D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9365" y="632658"/>
            <a:ext cx="4405933" cy="1463689"/>
          </a:xfrm>
          <a:prstGeom prst="rect">
            <a:avLst/>
          </a:prstGeom>
        </p:spPr>
      </p:pic>
      <p:pic>
        <p:nvPicPr>
          <p:cNvPr id="48" name="Picture 47" descr="A screenshot of a cell phone&#10;&#10;Description automatically generated">
            <a:extLst>
              <a:ext uri="{FF2B5EF4-FFF2-40B4-BE49-F238E27FC236}">
                <a16:creationId xmlns:a16="http://schemas.microsoft.com/office/drawing/2014/main" xmlns="" id="{E90534BE-D704-4748-935C-D0FEB3395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96" y="2248945"/>
            <a:ext cx="4665073" cy="3743023"/>
          </a:xfrm>
          <a:prstGeom prst="rect">
            <a:avLst/>
          </a:prstGeom>
        </p:spPr>
      </p:pic>
    </p:spTree>
    <p:extLst>
      <p:ext uri="{BB962C8B-B14F-4D97-AF65-F5344CB8AC3E}">
        <p14:creationId xmlns:p14="http://schemas.microsoft.com/office/powerpoint/2010/main" val="60905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8004942-0CB2-4242-A37D-B40873FDBC33}"/>
              </a:ext>
            </a:extLst>
          </p:cNvPr>
          <p:cNvSpPr/>
          <p:nvPr/>
        </p:nvSpPr>
        <p:spPr>
          <a:xfrm>
            <a:off x="0" y="0"/>
            <a:ext cx="1058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a:extLst>
              <a:ext uri="{FF2B5EF4-FFF2-40B4-BE49-F238E27FC236}">
                <a16:creationId xmlns:a16="http://schemas.microsoft.com/office/drawing/2014/main" xmlns="" id="{CF44BF00-382C-4B6B-BFEC-C22B4EED9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47" y="3757301"/>
            <a:ext cx="9893027" cy="2488111"/>
          </a:xfrm>
          <a:prstGeom prst="rect">
            <a:avLst/>
          </a:prstGeom>
        </p:spPr>
      </p:pic>
      <p:sp>
        <p:nvSpPr>
          <p:cNvPr id="5" name="TextBox 4">
            <a:extLst>
              <a:ext uri="{FF2B5EF4-FFF2-40B4-BE49-F238E27FC236}">
                <a16:creationId xmlns:a16="http://schemas.microsoft.com/office/drawing/2014/main" xmlns="" id="{B7602973-CA10-4380-99BF-DC04400C28A0}"/>
              </a:ext>
            </a:extLst>
          </p:cNvPr>
          <p:cNvSpPr txBox="1"/>
          <p:nvPr/>
        </p:nvSpPr>
        <p:spPr>
          <a:xfrm>
            <a:off x="241539" y="1246827"/>
            <a:ext cx="7378943" cy="2308324"/>
          </a:xfrm>
          <a:prstGeom prst="rect">
            <a:avLst/>
          </a:prstGeom>
          <a:noFill/>
        </p:spPr>
        <p:txBody>
          <a:bodyPr wrap="none" rtlCol="0">
            <a:spAutoFit/>
          </a:bodyPr>
          <a:lstStyle/>
          <a:p>
            <a:pPr algn="ctr" defTabSz="457200">
              <a:defRPr/>
            </a:pPr>
            <a:r>
              <a:rPr lang="en-US" sz="4800" b="1" dirty="0">
                <a:solidFill>
                  <a:srgbClr val="2E83C3">
                    <a:lumMod val="75000"/>
                  </a:srgbClr>
                </a:solidFill>
                <a:effectLst>
                  <a:outerShdw blurRad="38100" dist="38100" dir="2700000" algn="tl">
                    <a:srgbClr val="000000">
                      <a:alpha val="43137"/>
                    </a:srgbClr>
                  </a:outerShdw>
                </a:effectLst>
              </a:rPr>
              <a:t>Thank You for Your Time</a:t>
            </a:r>
          </a:p>
          <a:p>
            <a:pPr algn="ctr" defTabSz="457200">
              <a:defRPr/>
            </a:pPr>
            <a:endParaRPr lang="en-US" sz="4800" b="1" dirty="0">
              <a:solidFill>
                <a:srgbClr val="2E83C3">
                  <a:lumMod val="75000"/>
                </a:srgbClr>
              </a:solidFill>
              <a:effectLst>
                <a:outerShdw blurRad="38100" dist="38100" dir="2700000" algn="tl">
                  <a:srgbClr val="000000">
                    <a:alpha val="43137"/>
                  </a:srgbClr>
                </a:outerShdw>
              </a:effectLst>
            </a:endParaRPr>
          </a:p>
          <a:p>
            <a:pPr algn="ctr" defTabSz="457200">
              <a:defRPr/>
            </a:pPr>
            <a:r>
              <a:rPr lang="en-US" sz="4800" b="1" dirty="0">
                <a:solidFill>
                  <a:srgbClr val="2E83C3">
                    <a:lumMod val="75000"/>
                  </a:srgbClr>
                </a:solidFill>
                <a:effectLst>
                  <a:outerShdw blurRad="38100" dist="38100" dir="2700000" algn="tl">
                    <a:srgbClr val="000000">
                      <a:alpha val="43137"/>
                    </a:srgbClr>
                  </a:outerShdw>
                </a:effectLst>
              </a:rPr>
              <a:t>Questions and Discussion</a:t>
            </a:r>
          </a:p>
        </p:txBody>
      </p:sp>
    </p:spTree>
    <p:extLst>
      <p:ext uri="{BB962C8B-B14F-4D97-AF65-F5344CB8AC3E}">
        <p14:creationId xmlns:p14="http://schemas.microsoft.com/office/powerpoint/2010/main" val="285630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4EADC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5419" y="1661240"/>
            <a:ext cx="10528300" cy="2477601"/>
          </a:xfrm>
          <a:prstGeom prst="rect">
            <a:avLst/>
          </a:prstGeom>
          <a:noFill/>
        </p:spPr>
        <p:txBody>
          <a:bodyPr wrap="square" rtlCol="0">
            <a:spAutoFit/>
          </a:bodyPr>
          <a:lstStyle/>
          <a:p>
            <a:pPr>
              <a:spcAft>
                <a:spcPts val="1800"/>
              </a:spcAft>
            </a:pPr>
            <a:r>
              <a:rPr lang="en-US" sz="4400" b="1" dirty="0">
                <a:solidFill>
                  <a:schemeClr val="bg1"/>
                </a:solidFill>
                <a:latin typeface="GothamLight" pitchFamily="50" charset="0"/>
                <a:cs typeface="Arial" panose="020B0604020202020204" pitchFamily="34" charset="0"/>
              </a:rPr>
              <a:t>Anne Marie </a:t>
            </a:r>
            <a:r>
              <a:rPr lang="en-US" sz="4400" b="1" dirty="0" smtClean="0">
                <a:solidFill>
                  <a:schemeClr val="bg1"/>
                </a:solidFill>
                <a:latin typeface="GothamLight" pitchFamily="50" charset="0"/>
                <a:cs typeface="Arial" panose="020B0604020202020204" pitchFamily="34" charset="0"/>
              </a:rPr>
              <a:t>Montijo, LCSW</a:t>
            </a:r>
          </a:p>
          <a:p>
            <a:pPr>
              <a:spcAft>
                <a:spcPts val="1800"/>
              </a:spcAft>
            </a:pPr>
            <a:r>
              <a:rPr lang="en-US" sz="3200" dirty="0">
                <a:solidFill>
                  <a:schemeClr val="bg1"/>
                </a:solidFill>
                <a:latin typeface="GothamLight" pitchFamily="50" charset="0"/>
                <a:cs typeface="Arial" panose="020B0604020202020204" pitchFamily="34" charset="0"/>
              </a:rPr>
              <a:t>Deputy Director for Strategic Initiatives</a:t>
            </a:r>
            <a:br>
              <a:rPr lang="en-US" sz="3200" dirty="0">
                <a:solidFill>
                  <a:schemeClr val="bg1"/>
                </a:solidFill>
                <a:latin typeface="GothamLight" pitchFamily="50" charset="0"/>
                <a:cs typeface="Arial" panose="020B0604020202020204" pitchFamily="34" charset="0"/>
              </a:rPr>
            </a:br>
            <a:r>
              <a:rPr lang="en-US" sz="3200" dirty="0" smtClean="0">
                <a:solidFill>
                  <a:schemeClr val="bg1"/>
                </a:solidFill>
                <a:latin typeface="GothamLight" pitchFamily="50" charset="0"/>
                <a:cs typeface="Arial" panose="020B0604020202020204" pitchFamily="34" charset="0"/>
              </a:rPr>
              <a:t>amontijo@mhaw.org</a:t>
            </a:r>
            <a:br>
              <a:rPr lang="en-US" sz="3200" dirty="0" smtClean="0">
                <a:solidFill>
                  <a:schemeClr val="bg1"/>
                </a:solidFill>
                <a:latin typeface="GothamLight" pitchFamily="50" charset="0"/>
                <a:cs typeface="Arial" panose="020B0604020202020204" pitchFamily="34" charset="0"/>
              </a:rPr>
            </a:br>
            <a:r>
              <a:rPr lang="en-US" sz="3200" dirty="0" smtClean="0">
                <a:solidFill>
                  <a:schemeClr val="bg1"/>
                </a:solidFill>
                <a:latin typeface="GothamLight" pitchFamily="50" charset="0"/>
                <a:cs typeface="Arial" panose="020B0604020202020204" pitchFamily="34" charset="0"/>
              </a:rPr>
              <a:t>(631) 471-7242  x1432</a:t>
            </a:r>
            <a:endParaRPr lang="en-US" sz="3200" dirty="0">
              <a:solidFill>
                <a:schemeClr val="bg1"/>
              </a:solidFill>
              <a:latin typeface="GothamLight" pitchFamily="50" charset="0"/>
              <a:cs typeface="Arial" panose="020B0604020202020204" pitchFamily="34" charset="0"/>
            </a:endParaRPr>
          </a:p>
        </p:txBody>
      </p:sp>
      <p:sp>
        <p:nvSpPr>
          <p:cNvPr id="9" name="Content Placeholder 2"/>
          <p:cNvSpPr txBox="1">
            <a:spLocks/>
          </p:cNvSpPr>
          <p:nvPr/>
        </p:nvSpPr>
        <p:spPr>
          <a:xfrm>
            <a:off x="871631" y="602404"/>
            <a:ext cx="11266581" cy="1226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smtClean="0">
                <a:solidFill>
                  <a:schemeClr val="bg1"/>
                </a:solidFill>
                <a:latin typeface="Calvert MT" pitchFamily="2" charset="0"/>
              </a:rPr>
              <a:t>Association for Mental Health &amp; Wellness</a:t>
            </a:r>
            <a:endParaRPr lang="en-US" sz="4400" dirty="0">
              <a:solidFill>
                <a:schemeClr val="bg1"/>
              </a:solidFill>
              <a:latin typeface="Calvert MT" pitchFamily="2"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09219" y="4115770"/>
            <a:ext cx="5557200" cy="152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53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923330"/>
          </a:xfrm>
          <a:prstGeom prst="rect">
            <a:avLst/>
          </a:prstGeom>
          <a:noFill/>
        </p:spPr>
        <p:txBody>
          <a:bodyPr wrap="square" rtlCol="0">
            <a:spAutoFit/>
          </a:bodyPr>
          <a:lstStyle/>
          <a:p>
            <a:r>
              <a:rPr lang="en-US" sz="5400" dirty="0" smtClean="0">
                <a:solidFill>
                  <a:schemeClr val="bg1"/>
                </a:solidFill>
                <a:latin typeface="Calvert MT" pitchFamily="2" charset="0"/>
              </a:rPr>
              <a:t>Welcome &amp; Introductions</a:t>
            </a:r>
            <a:endParaRPr lang="en-US" sz="5400" dirty="0"/>
          </a:p>
        </p:txBody>
      </p:sp>
      <p:sp>
        <p:nvSpPr>
          <p:cNvPr id="7" name="Subtitle 2"/>
          <p:cNvSpPr txBox="1">
            <a:spLocks/>
          </p:cNvSpPr>
          <p:nvPr/>
        </p:nvSpPr>
        <p:spPr>
          <a:xfrm>
            <a:off x="950819" y="1556468"/>
            <a:ext cx="10515600"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2500" b="1" dirty="0" smtClean="0">
                <a:solidFill>
                  <a:schemeClr val="bg1"/>
                </a:solidFill>
                <a:latin typeface="GothamLight" pitchFamily="50" charset="0"/>
              </a:rPr>
              <a:t>Your name</a:t>
            </a:r>
          </a:p>
          <a:p>
            <a:pPr marL="457200" indent="-457200" algn="l">
              <a:lnSpc>
                <a:spcPct val="100000"/>
              </a:lnSpc>
              <a:buFont typeface="Arial" panose="020B0604020202020204" pitchFamily="34" charset="0"/>
              <a:buChar char="•"/>
            </a:pPr>
            <a:r>
              <a:rPr lang="en-US" sz="2500" b="1" dirty="0" smtClean="0">
                <a:solidFill>
                  <a:schemeClr val="bg1"/>
                </a:solidFill>
                <a:latin typeface="GothamLight" pitchFamily="50" charset="0"/>
              </a:rPr>
              <a:t>Your organization</a:t>
            </a:r>
          </a:p>
          <a:p>
            <a:pPr marL="457200" indent="-457200" algn="l">
              <a:lnSpc>
                <a:spcPct val="100000"/>
              </a:lnSpc>
              <a:buFont typeface="Arial" panose="020B0604020202020204" pitchFamily="34" charset="0"/>
              <a:buChar char="•"/>
            </a:pPr>
            <a:r>
              <a:rPr lang="en-US" sz="2500" b="1" dirty="0" smtClean="0">
                <a:solidFill>
                  <a:schemeClr val="bg1"/>
                </a:solidFill>
                <a:latin typeface="GothamLight" pitchFamily="50" charset="0"/>
              </a:rPr>
              <a:t>Your mission</a:t>
            </a:r>
          </a:p>
          <a:p>
            <a:pPr marL="457200" indent="-457200" algn="l">
              <a:lnSpc>
                <a:spcPct val="100000"/>
              </a:lnSpc>
              <a:buFont typeface="Arial" panose="020B0604020202020204" pitchFamily="34" charset="0"/>
              <a:buChar char="•"/>
            </a:pPr>
            <a:r>
              <a:rPr lang="en-US" sz="2500" b="1" dirty="0" smtClean="0">
                <a:solidFill>
                  <a:schemeClr val="bg1"/>
                </a:solidFill>
                <a:latin typeface="GothamLight" pitchFamily="50" charset="0"/>
              </a:rPr>
              <a:t>Your connection to population health</a:t>
            </a:r>
            <a:endParaRPr lang="en-US" b="1" dirty="0">
              <a:solidFill>
                <a:schemeClr val="bg1"/>
              </a:solidFill>
              <a:latin typeface="GothamLight" pitchFamily="50" charset="0"/>
            </a:endParaRPr>
          </a:p>
        </p:txBody>
      </p:sp>
    </p:spTree>
    <p:extLst>
      <p:ext uri="{BB962C8B-B14F-4D97-AF65-F5344CB8AC3E}">
        <p14:creationId xmlns:p14="http://schemas.microsoft.com/office/powerpoint/2010/main" val="213312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4EADC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5419" y="1661240"/>
            <a:ext cx="10528300" cy="2631490"/>
          </a:xfrm>
          <a:prstGeom prst="rect">
            <a:avLst/>
          </a:prstGeom>
          <a:noFill/>
        </p:spPr>
        <p:txBody>
          <a:bodyPr wrap="square" rtlCol="0">
            <a:spAutoFit/>
          </a:bodyPr>
          <a:lstStyle/>
          <a:p>
            <a:pPr>
              <a:spcAft>
                <a:spcPts val="1800"/>
              </a:spcAft>
            </a:pPr>
            <a:r>
              <a:rPr lang="en-US" sz="4400" b="1" dirty="0">
                <a:solidFill>
                  <a:schemeClr val="bg1"/>
                </a:solidFill>
                <a:latin typeface="GothamLight" pitchFamily="50" charset="0"/>
                <a:cs typeface="Arial" panose="020B0604020202020204" pitchFamily="34" charset="0"/>
              </a:rPr>
              <a:t>Karyn </a:t>
            </a:r>
            <a:r>
              <a:rPr lang="en-US" sz="4400" b="1" dirty="0" smtClean="0">
                <a:solidFill>
                  <a:schemeClr val="bg1"/>
                </a:solidFill>
                <a:latin typeface="GothamLight" pitchFamily="50" charset="0"/>
                <a:cs typeface="Arial" panose="020B0604020202020204" pitchFamily="34" charset="0"/>
              </a:rPr>
              <a:t>Kirschbaum, Ph. D.</a:t>
            </a:r>
            <a:endParaRPr lang="en-US" sz="4400" b="1" dirty="0">
              <a:solidFill>
                <a:schemeClr val="bg1"/>
              </a:solidFill>
              <a:latin typeface="GothamLight" pitchFamily="50" charset="0"/>
              <a:cs typeface="Arial" panose="020B0604020202020204" pitchFamily="34" charset="0"/>
            </a:endParaRPr>
          </a:p>
          <a:p>
            <a:pPr>
              <a:spcAft>
                <a:spcPts val="600"/>
              </a:spcAft>
            </a:pPr>
            <a:r>
              <a:rPr lang="en-US" sz="3200" dirty="0" smtClean="0">
                <a:solidFill>
                  <a:schemeClr val="bg1"/>
                </a:solidFill>
                <a:latin typeface="GothamLight" pitchFamily="50" charset="0"/>
                <a:cs typeface="Arial" panose="020B0604020202020204" pitchFamily="34" charset="0"/>
              </a:rPr>
              <a:t>School </a:t>
            </a:r>
            <a:r>
              <a:rPr lang="en-US" sz="3200" dirty="0">
                <a:solidFill>
                  <a:schemeClr val="bg1"/>
                </a:solidFill>
                <a:latin typeface="GothamLight" pitchFamily="50" charset="0"/>
                <a:cs typeface="Arial" panose="020B0604020202020204" pitchFamily="34" charset="0"/>
              </a:rPr>
              <a:t>Health Policy </a:t>
            </a:r>
            <a:r>
              <a:rPr lang="en-US" sz="3200" dirty="0" smtClean="0">
                <a:solidFill>
                  <a:schemeClr val="bg1"/>
                </a:solidFill>
                <a:latin typeface="GothamLight" pitchFamily="50" charset="0"/>
                <a:cs typeface="Arial" panose="020B0604020202020204" pitchFamily="34" charset="0"/>
              </a:rPr>
              <a:t>Coordinator</a:t>
            </a:r>
            <a:endParaRPr lang="en-US" sz="3200" dirty="0">
              <a:solidFill>
                <a:schemeClr val="bg1"/>
              </a:solidFill>
              <a:latin typeface="GothamLight" pitchFamily="50" charset="0"/>
              <a:cs typeface="Arial" panose="020B0604020202020204" pitchFamily="34" charset="0"/>
            </a:endParaRPr>
          </a:p>
          <a:p>
            <a:pPr>
              <a:spcAft>
                <a:spcPts val="600"/>
              </a:spcAft>
            </a:pPr>
            <a:r>
              <a:rPr lang="en-US" sz="3200" dirty="0" smtClean="0">
                <a:solidFill>
                  <a:schemeClr val="bg1"/>
                </a:solidFill>
                <a:latin typeface="GothamLight" pitchFamily="50" charset="0"/>
                <a:cs typeface="Arial" panose="020B0604020202020204" pitchFamily="34" charset="0"/>
              </a:rPr>
              <a:t>kkirschb@wsboces.org</a:t>
            </a:r>
          </a:p>
          <a:p>
            <a:pPr>
              <a:spcAft>
                <a:spcPts val="600"/>
              </a:spcAft>
            </a:pPr>
            <a:r>
              <a:rPr lang="en-US" sz="3200" dirty="0" smtClean="0">
                <a:solidFill>
                  <a:schemeClr val="bg1"/>
                </a:solidFill>
                <a:latin typeface="GothamLight" pitchFamily="50" charset="0"/>
                <a:cs typeface="Arial" panose="020B0604020202020204" pitchFamily="34" charset="0"/>
              </a:rPr>
              <a:t>(631) 595-6816</a:t>
            </a:r>
            <a:endParaRPr lang="en-US" sz="3200" dirty="0">
              <a:solidFill>
                <a:schemeClr val="bg1"/>
              </a:solidFill>
              <a:latin typeface="GothamLight" pitchFamily="50" charset="0"/>
              <a:cs typeface="Arial" panose="020B0604020202020204" pitchFamily="34" charset="0"/>
            </a:endParaRPr>
          </a:p>
        </p:txBody>
      </p:sp>
      <p:sp>
        <p:nvSpPr>
          <p:cNvPr id="9" name="Content Placeholder 2"/>
          <p:cNvSpPr txBox="1">
            <a:spLocks/>
          </p:cNvSpPr>
          <p:nvPr/>
        </p:nvSpPr>
        <p:spPr>
          <a:xfrm>
            <a:off x="938119" y="477464"/>
            <a:ext cx="10515600" cy="905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smtClean="0">
                <a:solidFill>
                  <a:schemeClr val="bg1"/>
                </a:solidFill>
                <a:latin typeface="Calvert MT" pitchFamily="2" charset="0"/>
              </a:rPr>
              <a:t>Western Suffolk BOCES</a:t>
            </a:r>
            <a:endParaRPr lang="en-US" sz="5400" dirty="0">
              <a:solidFill>
                <a:schemeClr val="bg1"/>
              </a:solidFill>
              <a:latin typeface="Calvert MT"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9569" y="3239543"/>
            <a:ext cx="5378188" cy="12398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162" y="4528364"/>
            <a:ext cx="4917106" cy="1477155"/>
          </a:xfrm>
          <a:prstGeom prst="rect">
            <a:avLst/>
          </a:prstGeom>
        </p:spPr>
      </p:pic>
    </p:spTree>
    <p:extLst>
      <p:ext uri="{BB962C8B-B14F-4D97-AF65-F5344CB8AC3E}">
        <p14:creationId xmlns:p14="http://schemas.microsoft.com/office/powerpoint/2010/main" val="3605811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4EADC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5419" y="1661240"/>
            <a:ext cx="10528300" cy="2477601"/>
          </a:xfrm>
          <a:prstGeom prst="rect">
            <a:avLst/>
          </a:prstGeom>
          <a:noFill/>
        </p:spPr>
        <p:txBody>
          <a:bodyPr wrap="square" rtlCol="0">
            <a:spAutoFit/>
          </a:bodyPr>
          <a:lstStyle/>
          <a:p>
            <a:pPr>
              <a:spcAft>
                <a:spcPts val="1800"/>
              </a:spcAft>
            </a:pPr>
            <a:r>
              <a:rPr lang="en-US" sz="4400" b="1" dirty="0">
                <a:solidFill>
                  <a:schemeClr val="bg1"/>
                </a:solidFill>
                <a:latin typeface="GothamLight" pitchFamily="50" charset="0"/>
                <a:cs typeface="Arial" panose="020B0604020202020204" pitchFamily="34" charset="0"/>
              </a:rPr>
              <a:t>Caroline Ashby </a:t>
            </a:r>
            <a:endParaRPr lang="en-US" sz="4400" b="1" dirty="0" smtClean="0">
              <a:solidFill>
                <a:schemeClr val="bg1"/>
              </a:solidFill>
              <a:latin typeface="GothamLight" pitchFamily="50" charset="0"/>
              <a:cs typeface="Arial" panose="020B0604020202020204" pitchFamily="34" charset="0"/>
            </a:endParaRPr>
          </a:p>
          <a:p>
            <a:pPr>
              <a:spcAft>
                <a:spcPts val="1800"/>
              </a:spcAft>
            </a:pPr>
            <a:r>
              <a:rPr lang="en-US" sz="3200" dirty="0" smtClean="0">
                <a:solidFill>
                  <a:schemeClr val="bg1"/>
                </a:solidFill>
                <a:latin typeface="GothamLight" pitchFamily="50" charset="0"/>
                <a:cs typeface="Arial" panose="020B0604020202020204" pitchFamily="34" charset="0"/>
              </a:rPr>
              <a:t>Director</a:t>
            </a:r>
            <a:br>
              <a:rPr lang="en-US" sz="3200" dirty="0" smtClean="0">
                <a:solidFill>
                  <a:schemeClr val="bg1"/>
                </a:solidFill>
                <a:latin typeface="GothamLight" pitchFamily="50" charset="0"/>
                <a:cs typeface="Arial" panose="020B0604020202020204" pitchFamily="34" charset="0"/>
              </a:rPr>
            </a:br>
            <a:r>
              <a:rPr lang="en-US" sz="3200" dirty="0" smtClean="0">
                <a:solidFill>
                  <a:schemeClr val="bg1"/>
                </a:solidFill>
                <a:latin typeface="GothamLight" pitchFamily="50" charset="0"/>
                <a:cs typeface="Arial" panose="020B0604020202020204" pitchFamily="34" charset="0"/>
              </a:rPr>
              <a:t>cashby@nassaulibrary.org</a:t>
            </a:r>
            <a:br>
              <a:rPr lang="en-US" sz="3200" dirty="0" smtClean="0">
                <a:solidFill>
                  <a:schemeClr val="bg1"/>
                </a:solidFill>
                <a:latin typeface="GothamLight" pitchFamily="50" charset="0"/>
                <a:cs typeface="Arial" panose="020B0604020202020204" pitchFamily="34" charset="0"/>
              </a:rPr>
            </a:br>
            <a:r>
              <a:rPr lang="en-US" sz="3200" dirty="0" smtClean="0">
                <a:solidFill>
                  <a:schemeClr val="bg1"/>
                </a:solidFill>
                <a:latin typeface="GothamLight" pitchFamily="50" charset="0"/>
                <a:cs typeface="Arial" panose="020B0604020202020204" pitchFamily="34" charset="0"/>
              </a:rPr>
              <a:t>(631) 595-6816</a:t>
            </a:r>
            <a:endParaRPr lang="en-US" sz="3200" dirty="0">
              <a:solidFill>
                <a:schemeClr val="bg1"/>
              </a:solidFill>
              <a:latin typeface="GothamLight" pitchFamily="50" charset="0"/>
              <a:cs typeface="Arial" panose="020B0604020202020204" pitchFamily="34" charset="0"/>
            </a:endParaRPr>
          </a:p>
        </p:txBody>
      </p:sp>
      <p:sp>
        <p:nvSpPr>
          <p:cNvPr id="9" name="Content Placeholder 2"/>
          <p:cNvSpPr txBox="1">
            <a:spLocks/>
          </p:cNvSpPr>
          <p:nvPr/>
        </p:nvSpPr>
        <p:spPr>
          <a:xfrm>
            <a:off x="938119" y="477464"/>
            <a:ext cx="10515600" cy="905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smtClean="0">
                <a:solidFill>
                  <a:schemeClr val="bg1"/>
                </a:solidFill>
                <a:latin typeface="Calvert MT" pitchFamily="2" charset="0"/>
              </a:rPr>
              <a:t>Nassau Library System</a:t>
            </a:r>
            <a:endParaRPr lang="en-US" sz="5400" dirty="0">
              <a:solidFill>
                <a:schemeClr val="bg1"/>
              </a:solidFill>
              <a:latin typeface="Calvert MT" pitchFamily="2"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24161" y="3656515"/>
            <a:ext cx="6550027" cy="152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19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EADC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5419" y="1661240"/>
            <a:ext cx="10528300" cy="2631490"/>
          </a:xfrm>
          <a:prstGeom prst="rect">
            <a:avLst/>
          </a:prstGeom>
          <a:noFill/>
        </p:spPr>
        <p:txBody>
          <a:bodyPr wrap="square" rtlCol="0">
            <a:spAutoFit/>
          </a:bodyPr>
          <a:lstStyle/>
          <a:p>
            <a:pPr>
              <a:spcAft>
                <a:spcPts val="1800"/>
              </a:spcAft>
            </a:pPr>
            <a:r>
              <a:rPr lang="en-US" sz="4400" b="1" dirty="0" smtClean="0">
                <a:solidFill>
                  <a:schemeClr val="bg1"/>
                </a:solidFill>
                <a:latin typeface="GothamLight" pitchFamily="50" charset="0"/>
                <a:cs typeface="Arial" panose="020B0604020202020204" pitchFamily="34" charset="0"/>
              </a:rPr>
              <a:t>Chris Hendriks</a:t>
            </a:r>
            <a:endParaRPr lang="en-US" sz="4400" b="1" dirty="0">
              <a:solidFill>
                <a:schemeClr val="bg1"/>
              </a:solidFill>
              <a:latin typeface="GothamLight" pitchFamily="50" charset="0"/>
              <a:cs typeface="Arial" panose="020B0604020202020204" pitchFamily="34" charset="0"/>
            </a:endParaRPr>
          </a:p>
          <a:p>
            <a:pPr>
              <a:spcAft>
                <a:spcPts val="600"/>
              </a:spcAft>
            </a:pPr>
            <a:r>
              <a:rPr lang="en-US" sz="3200" dirty="0" smtClean="0">
                <a:solidFill>
                  <a:schemeClr val="bg1"/>
                </a:solidFill>
                <a:latin typeface="GothamLight" pitchFamily="50" charset="0"/>
                <a:cs typeface="Arial" panose="020B0604020202020204" pitchFamily="34" charset="0"/>
              </a:rPr>
              <a:t>Vice President, Public Relations &amp; Communications</a:t>
            </a:r>
          </a:p>
          <a:p>
            <a:pPr>
              <a:spcAft>
                <a:spcPts val="600"/>
              </a:spcAft>
            </a:pPr>
            <a:r>
              <a:rPr lang="en-US" sz="3200" dirty="0" smtClean="0">
                <a:solidFill>
                  <a:schemeClr val="bg1"/>
                </a:solidFill>
                <a:latin typeface="GothamLight" pitchFamily="50" charset="0"/>
                <a:cs typeface="Arial" panose="020B0604020202020204" pitchFamily="34" charset="0"/>
              </a:rPr>
              <a:t>Chris.hendriks@chsli.org</a:t>
            </a:r>
          </a:p>
          <a:p>
            <a:pPr>
              <a:spcAft>
                <a:spcPts val="600"/>
              </a:spcAft>
            </a:pPr>
            <a:r>
              <a:rPr lang="en-US" sz="3200" dirty="0" smtClean="0">
                <a:solidFill>
                  <a:schemeClr val="bg1"/>
                </a:solidFill>
                <a:latin typeface="GothamLight" pitchFamily="50" charset="0"/>
                <a:cs typeface="Arial" panose="020B0604020202020204" pitchFamily="34" charset="0"/>
              </a:rPr>
              <a:t>(516) 705-3947</a:t>
            </a:r>
            <a:endParaRPr lang="en-US" sz="3200" b="1" dirty="0" smtClean="0">
              <a:solidFill>
                <a:schemeClr val="bg1"/>
              </a:solidFill>
              <a:latin typeface="GothamLight" pitchFamily="50" charset="0"/>
              <a:cs typeface="Arial" panose="020B0604020202020204" pitchFamily="34" charset="0"/>
            </a:endParaRPr>
          </a:p>
        </p:txBody>
      </p:sp>
      <p:sp>
        <p:nvSpPr>
          <p:cNvPr id="9" name="Content Placeholder 2"/>
          <p:cNvSpPr txBox="1">
            <a:spLocks/>
          </p:cNvSpPr>
          <p:nvPr/>
        </p:nvSpPr>
        <p:spPr>
          <a:xfrm>
            <a:off x="938119" y="477464"/>
            <a:ext cx="10515600" cy="905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solidFill>
                  <a:schemeClr val="bg1"/>
                </a:solidFill>
                <a:latin typeface="Calvert MT" pitchFamily="2" charset="0"/>
              </a:rPr>
              <a:t>Catholic Health Services of LI</a:t>
            </a:r>
          </a:p>
        </p:txBody>
      </p:sp>
      <p:pic>
        <p:nvPicPr>
          <p:cNvPr id="1026" name="Picture 2" descr="Image result for catholic health services of long is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68155"/>
            <a:ext cx="5378188" cy="237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06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0819" y="1329525"/>
            <a:ext cx="10618881" cy="3508653"/>
          </a:xfrm>
          <a:prstGeom prst="rect">
            <a:avLst/>
          </a:prstGeom>
          <a:noFill/>
        </p:spPr>
        <p:txBody>
          <a:bodyPr wrap="square" rtlCol="0">
            <a:spAutoFit/>
          </a:bodyPr>
          <a:lstStyle/>
          <a:p>
            <a:pPr>
              <a:lnSpc>
                <a:spcPct val="150000"/>
              </a:lnSpc>
            </a:pPr>
            <a:r>
              <a:rPr lang="en-US" sz="3600" dirty="0" smtClean="0">
                <a:solidFill>
                  <a:schemeClr val="bg1"/>
                </a:solidFill>
                <a:latin typeface="Calvert MT" pitchFamily="2" charset="0"/>
              </a:rPr>
              <a:t>Wednesday</a:t>
            </a:r>
            <a:r>
              <a:rPr lang="en-US" sz="3600" dirty="0">
                <a:solidFill>
                  <a:schemeClr val="bg1"/>
                </a:solidFill>
                <a:latin typeface="Calvert MT" pitchFamily="2" charset="0"/>
              </a:rPr>
              <a:t>, October </a:t>
            </a:r>
            <a:r>
              <a:rPr lang="en-US" sz="3600" dirty="0" smtClean="0">
                <a:solidFill>
                  <a:schemeClr val="bg1"/>
                </a:solidFill>
                <a:latin typeface="Calvert MT" pitchFamily="2" charset="0"/>
              </a:rPr>
              <a:t>16</a:t>
            </a:r>
          </a:p>
          <a:p>
            <a:pPr>
              <a:lnSpc>
                <a:spcPct val="150000"/>
              </a:lnSpc>
            </a:pPr>
            <a:r>
              <a:rPr lang="en-US" sz="3600" dirty="0" smtClean="0">
                <a:solidFill>
                  <a:schemeClr val="bg1"/>
                </a:solidFill>
                <a:latin typeface="Calvert MT" pitchFamily="2" charset="0"/>
              </a:rPr>
              <a:t>Thursday, </a:t>
            </a:r>
            <a:r>
              <a:rPr lang="en-US" sz="3600" dirty="0">
                <a:solidFill>
                  <a:schemeClr val="bg1"/>
                </a:solidFill>
                <a:latin typeface="Calvert MT" pitchFamily="2" charset="0"/>
              </a:rPr>
              <a:t>December </a:t>
            </a:r>
            <a:r>
              <a:rPr lang="en-US" sz="3600" dirty="0" smtClean="0">
                <a:solidFill>
                  <a:schemeClr val="bg1"/>
                </a:solidFill>
                <a:latin typeface="Calvert MT" pitchFamily="2" charset="0"/>
              </a:rPr>
              <a:t>12</a:t>
            </a:r>
          </a:p>
          <a:p>
            <a:pPr>
              <a:lnSpc>
                <a:spcPct val="150000"/>
              </a:lnSpc>
            </a:pPr>
            <a:endParaRPr lang="en-US" sz="3600" dirty="0">
              <a:solidFill>
                <a:schemeClr val="bg1"/>
              </a:solidFill>
              <a:latin typeface="Calvert MT" pitchFamily="2" charset="0"/>
            </a:endParaRPr>
          </a:p>
          <a:p>
            <a:pPr>
              <a:lnSpc>
                <a:spcPct val="150000"/>
              </a:lnSpc>
            </a:pPr>
            <a:r>
              <a:rPr lang="en-US" sz="4000" dirty="0" smtClean="0">
                <a:solidFill>
                  <a:srgbClr val="FFFF00"/>
                </a:solidFill>
                <a:latin typeface="Calvert MT" pitchFamily="2" charset="0"/>
              </a:rPr>
              <a:t>LIHealthCollab.eventbrite.com</a:t>
            </a:r>
            <a:r>
              <a:rPr lang="en-US" sz="3600" dirty="0" smtClean="0">
                <a:solidFill>
                  <a:schemeClr val="bg1"/>
                </a:solidFill>
                <a:latin typeface="Calvert MT" pitchFamily="2" charset="0"/>
              </a:rPr>
              <a:t> </a:t>
            </a:r>
          </a:p>
        </p:txBody>
      </p:sp>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dirty="0" smtClean="0">
                <a:solidFill>
                  <a:schemeClr val="bg1"/>
                </a:solidFill>
                <a:latin typeface="Calvert MT" pitchFamily="2" charset="0"/>
              </a:rPr>
              <a:t>2019 Meeting Dates</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550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dirty="0">
                <a:solidFill>
                  <a:schemeClr val="bg1"/>
                </a:solidFill>
                <a:latin typeface="Calvert MT" pitchFamily="2" charset="0"/>
              </a:rPr>
              <a:t>Adjournment</a:t>
            </a:r>
            <a:endParaRPr lang="en-US" sz="54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0820" y="1329525"/>
            <a:ext cx="10515600" cy="707886"/>
          </a:xfrm>
          <a:prstGeom prst="rect">
            <a:avLst/>
          </a:prstGeom>
          <a:noFill/>
        </p:spPr>
        <p:txBody>
          <a:bodyPr wrap="square" rtlCol="0">
            <a:spAutoFit/>
          </a:bodyPr>
          <a:lstStyle/>
          <a:p>
            <a:endParaRPr lang="en-US" sz="40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938119" y="1936587"/>
            <a:ext cx="10618881" cy="3046988"/>
          </a:xfrm>
          <a:prstGeom prst="rect">
            <a:avLst/>
          </a:prstGeom>
          <a:noFill/>
        </p:spPr>
        <p:txBody>
          <a:bodyPr wrap="square" rtlCol="0">
            <a:spAutoFit/>
          </a:bodyPr>
          <a:lstStyle/>
          <a:p>
            <a:pPr>
              <a:lnSpc>
                <a:spcPct val="150000"/>
              </a:lnSpc>
            </a:pPr>
            <a:r>
              <a:rPr lang="en-US" sz="4400" dirty="0">
                <a:solidFill>
                  <a:srgbClr val="FFFF00"/>
                </a:solidFill>
                <a:latin typeface="Calvert MT" pitchFamily="2" charset="0"/>
              </a:rPr>
              <a:t>www.lihealthcollab.org</a:t>
            </a:r>
            <a:endParaRPr lang="en-US" sz="4400" dirty="0" smtClean="0">
              <a:solidFill>
                <a:srgbClr val="FFFF00"/>
              </a:solidFill>
              <a:latin typeface="Calvert MT" pitchFamily="2" charset="0"/>
            </a:endParaRPr>
          </a:p>
          <a:p>
            <a:pPr>
              <a:lnSpc>
                <a:spcPct val="150000"/>
              </a:lnSpc>
            </a:pPr>
            <a:endParaRPr lang="en-US" sz="3600" dirty="0" smtClean="0">
              <a:solidFill>
                <a:schemeClr val="bg1"/>
              </a:solidFill>
              <a:latin typeface="Calvert MT" pitchFamily="2" charset="0"/>
            </a:endParaRPr>
          </a:p>
          <a:p>
            <a:r>
              <a:rPr lang="en-US" sz="3600" dirty="0" smtClean="0">
                <a:solidFill>
                  <a:schemeClr val="bg1"/>
                </a:solidFill>
                <a:latin typeface="Calvert MT" pitchFamily="2" charset="0"/>
              </a:rPr>
              <a:t>(631) 257-6957</a:t>
            </a:r>
            <a:br>
              <a:rPr lang="en-US" sz="3600" dirty="0" smtClean="0">
                <a:solidFill>
                  <a:schemeClr val="bg1"/>
                </a:solidFill>
                <a:latin typeface="Calvert MT" pitchFamily="2" charset="0"/>
              </a:rPr>
            </a:br>
            <a:r>
              <a:rPr lang="en-US" sz="3600" dirty="0" smtClean="0">
                <a:solidFill>
                  <a:schemeClr val="bg1"/>
                </a:solidFill>
                <a:latin typeface="Calvert MT" pitchFamily="2" charset="0"/>
              </a:rPr>
              <a:t>info@lihealthcollab.org</a:t>
            </a:r>
            <a:endParaRPr lang="en-US" sz="3600" dirty="0">
              <a:solidFill>
                <a:schemeClr val="bg1"/>
              </a:solidFill>
              <a:latin typeface="Calvert MT" pitchFamily="2" charset="0"/>
            </a:endParaRPr>
          </a:p>
        </p:txBody>
      </p:sp>
    </p:spTree>
    <p:extLst>
      <p:ext uri="{BB962C8B-B14F-4D97-AF65-F5344CB8AC3E}">
        <p14:creationId xmlns:p14="http://schemas.microsoft.com/office/powerpoint/2010/main" val="20331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0818" y="282389"/>
            <a:ext cx="10515601" cy="1073714"/>
          </a:xfrm>
        </p:spPr>
        <p:txBody>
          <a:bodyPr>
            <a:noAutofit/>
          </a:bodyPr>
          <a:lstStyle/>
          <a:p>
            <a:pPr marL="0" indent="0">
              <a:buNone/>
            </a:pPr>
            <a:r>
              <a:rPr lang="en-US" sz="8000" dirty="0" smtClean="0">
                <a:solidFill>
                  <a:schemeClr val="bg1"/>
                </a:solidFill>
                <a:latin typeface="Calvert MT" pitchFamily="2" charset="0"/>
              </a:rPr>
              <a:t>PHIP- </a:t>
            </a:r>
            <a:r>
              <a:rPr lang="en-US" sz="4800" dirty="0">
                <a:solidFill>
                  <a:schemeClr val="bg1"/>
                </a:solidFill>
                <a:latin typeface="Calvert MT" pitchFamily="2" charset="0"/>
              </a:rPr>
              <a:t>A Refresher</a:t>
            </a:r>
          </a:p>
          <a:p>
            <a:pPr marL="0" indent="0">
              <a:buNone/>
            </a:pPr>
            <a:endParaRPr lang="en-US" sz="48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389965" y="1556468"/>
            <a:ext cx="11403106"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2800" dirty="0" smtClean="0">
              <a:solidFill>
                <a:schemeClr val="bg1"/>
              </a:solidFill>
              <a:latin typeface="Calvert MT" pitchFamily="2" charset="0"/>
            </a:endParaRPr>
          </a:p>
          <a:p>
            <a:pPr>
              <a:lnSpc>
                <a:spcPct val="100000"/>
              </a:lnSpc>
            </a:pPr>
            <a:r>
              <a:rPr lang="en-US" sz="2800" dirty="0" smtClean="0">
                <a:solidFill>
                  <a:schemeClr val="bg1"/>
                </a:solidFill>
                <a:latin typeface="Calvert MT" pitchFamily="2" charset="0"/>
              </a:rPr>
              <a:t>Long Island’s</a:t>
            </a:r>
            <a:br>
              <a:rPr lang="en-US" sz="2800" dirty="0" smtClean="0">
                <a:solidFill>
                  <a:schemeClr val="bg1"/>
                </a:solidFill>
                <a:latin typeface="Calvert MT" pitchFamily="2" charset="0"/>
              </a:rPr>
            </a:br>
            <a:r>
              <a:rPr lang="en-US" sz="3600" u="sng" dirty="0" smtClean="0">
                <a:solidFill>
                  <a:schemeClr val="bg1"/>
                </a:solidFill>
                <a:latin typeface="Calvert MT" pitchFamily="2" charset="0"/>
              </a:rPr>
              <a:t>P</a:t>
            </a:r>
            <a:r>
              <a:rPr lang="en-US" sz="3600" dirty="0" smtClean="0">
                <a:solidFill>
                  <a:schemeClr val="bg1"/>
                </a:solidFill>
                <a:latin typeface="Calvert MT" pitchFamily="2" charset="0"/>
              </a:rPr>
              <a:t>opulation </a:t>
            </a:r>
            <a:r>
              <a:rPr lang="en-US" sz="3600" u="sng" dirty="0" smtClean="0">
                <a:solidFill>
                  <a:schemeClr val="bg1"/>
                </a:solidFill>
                <a:latin typeface="Calvert MT" pitchFamily="2" charset="0"/>
              </a:rPr>
              <a:t>H</a:t>
            </a:r>
            <a:r>
              <a:rPr lang="en-US" sz="3600" dirty="0" smtClean="0">
                <a:solidFill>
                  <a:schemeClr val="bg1"/>
                </a:solidFill>
                <a:latin typeface="Calvert MT" pitchFamily="2" charset="0"/>
              </a:rPr>
              <a:t>ealth </a:t>
            </a:r>
            <a:r>
              <a:rPr lang="en-US" sz="3600" u="sng" dirty="0">
                <a:solidFill>
                  <a:schemeClr val="bg1"/>
                </a:solidFill>
                <a:latin typeface="Calvert MT" pitchFamily="2" charset="0"/>
              </a:rPr>
              <a:t>I</a:t>
            </a:r>
            <a:r>
              <a:rPr lang="en-US" sz="3600" dirty="0" smtClean="0">
                <a:solidFill>
                  <a:schemeClr val="bg1"/>
                </a:solidFill>
                <a:latin typeface="Calvert MT" pitchFamily="2" charset="0"/>
              </a:rPr>
              <a:t>mprovement </a:t>
            </a:r>
            <a:r>
              <a:rPr lang="en-US" sz="3600" u="sng" dirty="0" smtClean="0">
                <a:solidFill>
                  <a:schemeClr val="bg1"/>
                </a:solidFill>
                <a:latin typeface="Calvert MT" pitchFamily="2" charset="0"/>
              </a:rPr>
              <a:t>P</a:t>
            </a:r>
            <a:r>
              <a:rPr lang="en-US" sz="3600" dirty="0" smtClean="0">
                <a:solidFill>
                  <a:schemeClr val="bg1"/>
                </a:solidFill>
                <a:latin typeface="Calvert MT" pitchFamily="2" charset="0"/>
              </a:rPr>
              <a:t>rogram</a:t>
            </a:r>
          </a:p>
          <a:p>
            <a:endParaRPr lang="en-US" sz="2800" dirty="0" smtClean="0">
              <a:solidFill>
                <a:schemeClr val="bg1"/>
              </a:solidFill>
              <a:latin typeface="Calvert MT" pitchFamily="2" charset="0"/>
            </a:endParaRPr>
          </a:p>
          <a:p>
            <a:endParaRPr lang="en-US" sz="2800" dirty="0">
              <a:solidFill>
                <a:schemeClr val="bg1"/>
              </a:solidFill>
              <a:latin typeface="Calvert MT" pitchFamily="2" charset="0"/>
            </a:endParaRPr>
          </a:p>
        </p:txBody>
      </p:sp>
    </p:spTree>
    <p:extLst>
      <p:ext uri="{BB962C8B-B14F-4D97-AF65-F5344CB8AC3E}">
        <p14:creationId xmlns:p14="http://schemas.microsoft.com/office/powerpoint/2010/main" val="3527080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0818" y="516079"/>
            <a:ext cx="11053751" cy="840023"/>
          </a:xfrm>
        </p:spPr>
        <p:txBody>
          <a:bodyPr>
            <a:normAutofit/>
          </a:bodyPr>
          <a:lstStyle/>
          <a:p>
            <a:pPr marL="0" indent="0">
              <a:buNone/>
            </a:pPr>
            <a:r>
              <a:rPr lang="en-US" sz="5400" dirty="0" smtClean="0">
                <a:solidFill>
                  <a:schemeClr val="bg1"/>
                </a:solidFill>
                <a:latin typeface="Calvert MT" pitchFamily="2" charset="0"/>
              </a:rPr>
              <a:t>What is a PHIP?</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363071" y="1543021"/>
            <a:ext cx="11403106"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b="1" dirty="0">
                <a:solidFill>
                  <a:schemeClr val="bg1"/>
                </a:solidFill>
                <a:latin typeface="GothamLight" pitchFamily="50" charset="0"/>
              </a:rPr>
              <a:t>Region-wide entity coordinating and supporting public health initiatives for all populations</a:t>
            </a:r>
          </a:p>
          <a:p>
            <a:pPr marL="457200" indent="-457200" algn="l">
              <a:lnSpc>
                <a:spcPct val="100000"/>
              </a:lnSpc>
              <a:buFont typeface="Arial" panose="020B0604020202020204" pitchFamily="34" charset="0"/>
              <a:buChar char="•"/>
            </a:pPr>
            <a:r>
              <a:rPr lang="en-US" b="1" dirty="0">
                <a:solidFill>
                  <a:schemeClr val="bg1"/>
                </a:solidFill>
                <a:latin typeface="GothamLight" pitchFamily="50" charset="0"/>
              </a:rPr>
              <a:t>Bring diverse partners to the table to tackle stubborn health issues</a:t>
            </a:r>
          </a:p>
          <a:p>
            <a:pPr marL="457200" indent="-457200" algn="l">
              <a:lnSpc>
                <a:spcPct val="100000"/>
              </a:lnSpc>
              <a:buFont typeface="Arial" panose="020B0604020202020204" pitchFamily="34" charset="0"/>
              <a:buChar char="•"/>
            </a:pPr>
            <a:r>
              <a:rPr lang="en-US" b="1" dirty="0">
                <a:solidFill>
                  <a:schemeClr val="bg1"/>
                </a:solidFill>
                <a:latin typeface="GothamLight" pitchFamily="50" charset="0"/>
              </a:rPr>
              <a:t>Funded by a NYSDOH grant to service 11 regions in the state</a:t>
            </a:r>
          </a:p>
          <a:p>
            <a:pPr marL="457200" indent="-457200" algn="l">
              <a:lnSpc>
                <a:spcPct val="100000"/>
              </a:lnSpc>
              <a:buFont typeface="Arial" panose="020B0604020202020204" pitchFamily="34" charset="0"/>
              <a:buChar char="•"/>
            </a:pPr>
            <a:r>
              <a:rPr lang="en-US" b="1" dirty="0">
                <a:solidFill>
                  <a:schemeClr val="bg1"/>
                </a:solidFill>
                <a:latin typeface="GothamLight" pitchFamily="50" charset="0"/>
              </a:rPr>
              <a:t>Long Island Health Collaborative is contractor for LI region</a:t>
            </a:r>
          </a:p>
          <a:p>
            <a:pPr marL="457200" indent="-457200" algn="l">
              <a:lnSpc>
                <a:spcPct val="100000"/>
              </a:lnSpc>
              <a:buFont typeface="Arial" panose="020B0604020202020204" pitchFamily="34" charset="0"/>
              <a:buChar char="•"/>
            </a:pPr>
            <a:r>
              <a:rPr lang="en-US" b="1" dirty="0">
                <a:solidFill>
                  <a:schemeClr val="bg1"/>
                </a:solidFill>
                <a:latin typeface="GothamLight" pitchFamily="50" charset="0"/>
              </a:rPr>
              <a:t>Work guided by the state’s Prevention Agenda (PA)</a:t>
            </a:r>
          </a:p>
          <a:p>
            <a:pPr marL="914400" lvl="1" indent="-457200" algn="l">
              <a:lnSpc>
                <a:spcPct val="100000"/>
              </a:lnSpc>
              <a:buFont typeface="Arial" panose="020B0604020202020204" pitchFamily="34" charset="0"/>
              <a:buChar char="•"/>
            </a:pPr>
            <a:r>
              <a:rPr lang="en-US" sz="2200" b="1" dirty="0">
                <a:solidFill>
                  <a:schemeClr val="bg1"/>
                </a:solidFill>
                <a:latin typeface="GothamLight" pitchFamily="50" charset="0"/>
              </a:rPr>
              <a:t>PA’s overarching goal is to improve health – neighborhood by neighborhood – legislative district by legislative district</a:t>
            </a:r>
          </a:p>
          <a:p>
            <a:pPr marL="914400" lvl="1" indent="-457200" algn="l">
              <a:lnSpc>
                <a:spcPct val="100000"/>
              </a:lnSpc>
              <a:buFont typeface="Arial" panose="020B0604020202020204" pitchFamily="34" charset="0"/>
              <a:buChar char="•"/>
            </a:pPr>
            <a:r>
              <a:rPr lang="en-US" sz="2200" b="1" dirty="0">
                <a:solidFill>
                  <a:schemeClr val="bg1"/>
                </a:solidFill>
                <a:latin typeface="GothamLight" pitchFamily="50" charset="0"/>
              </a:rPr>
              <a:t>Two priorities chosen via data findings and group’s consensus</a:t>
            </a:r>
          </a:p>
        </p:txBody>
      </p:sp>
    </p:spTree>
    <p:extLst>
      <p:ext uri="{BB962C8B-B14F-4D97-AF65-F5344CB8AC3E}">
        <p14:creationId xmlns:p14="http://schemas.microsoft.com/office/powerpoint/2010/main" val="327389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dirty="0">
                <a:solidFill>
                  <a:schemeClr val="bg1"/>
                </a:solidFill>
                <a:latin typeface="Calvert MT" pitchFamily="2" charset="0"/>
              </a:rPr>
              <a:t>Our Priorities</a:t>
            </a:r>
            <a:endParaRPr lang="en-US" sz="54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49624" y="1480884"/>
            <a:ext cx="11614605"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2575" indent="-282575" algn="l">
              <a:lnSpc>
                <a:spcPct val="120000"/>
              </a:lnSpc>
              <a:buFont typeface="Arial" panose="020B0604020202020204" pitchFamily="34" charset="0"/>
              <a:buChar char="•"/>
            </a:pPr>
            <a:r>
              <a:rPr lang="en-US" sz="2800" b="1" dirty="0" smtClean="0">
                <a:solidFill>
                  <a:schemeClr val="bg1"/>
                </a:solidFill>
                <a:latin typeface="GothamLight" pitchFamily="50" charset="0"/>
              </a:rPr>
              <a:t>Reducing </a:t>
            </a:r>
            <a:r>
              <a:rPr lang="en-US" sz="2800" b="1" dirty="0">
                <a:solidFill>
                  <a:schemeClr val="bg1"/>
                </a:solidFill>
                <a:latin typeface="GothamLight" pitchFamily="50" charset="0"/>
              </a:rPr>
              <a:t>incidence of chronic disease</a:t>
            </a:r>
          </a:p>
          <a:p>
            <a:pPr marL="282575" indent="-282575" algn="l">
              <a:lnSpc>
                <a:spcPct val="120000"/>
              </a:lnSpc>
              <a:buFont typeface="Arial" panose="020B0604020202020204" pitchFamily="34" charset="0"/>
              <a:buChar char="•"/>
            </a:pPr>
            <a:r>
              <a:rPr lang="en-US" sz="2800" b="1" dirty="0" smtClean="0">
                <a:solidFill>
                  <a:schemeClr val="bg1"/>
                </a:solidFill>
                <a:latin typeface="GothamLight" pitchFamily="50" charset="0"/>
              </a:rPr>
              <a:t>Tackling </a:t>
            </a:r>
            <a:r>
              <a:rPr lang="en-US" sz="2800" b="1" dirty="0">
                <a:solidFill>
                  <a:schemeClr val="bg1"/>
                </a:solidFill>
                <a:latin typeface="GothamLight" pitchFamily="50" charset="0"/>
              </a:rPr>
              <a:t>mental health issues and substance use issues</a:t>
            </a:r>
          </a:p>
        </p:txBody>
      </p:sp>
      <p:grpSp>
        <p:nvGrpSpPr>
          <p:cNvPr id="14" name="Group 13"/>
          <p:cNvGrpSpPr/>
          <p:nvPr/>
        </p:nvGrpSpPr>
        <p:grpSpPr>
          <a:xfrm>
            <a:off x="395273" y="3269956"/>
            <a:ext cx="11401455" cy="2312894"/>
            <a:chOff x="521262" y="3254188"/>
            <a:chExt cx="11066451" cy="2312894"/>
          </a:xfrm>
        </p:grpSpPr>
        <p:pic>
          <p:nvPicPr>
            <p:cNvPr id="10" name="Picture 6" descr="https://www.lihealthcollab.org/filesimages/Healthy%20Resources/Live%20Better/CDC%20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62" y="3307976"/>
              <a:ext cx="4993672" cy="2187884"/>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13" name="Pentagon 12"/>
            <p:cNvSpPr/>
            <p:nvPr/>
          </p:nvSpPr>
          <p:spPr>
            <a:xfrm>
              <a:off x="5808863" y="3254188"/>
              <a:ext cx="5778850" cy="2312894"/>
            </a:xfrm>
            <a:prstGeom prst="homePlate">
              <a:avLst/>
            </a:prstGeom>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smtClean="0"/>
                <a:t>Encouraging Lifestyle Change</a:t>
              </a:r>
            </a:p>
            <a:p>
              <a:endParaRPr lang="en-US" dirty="0" smtClean="0"/>
            </a:p>
            <a:p>
              <a:r>
                <a:rPr lang="en-US" i="1" dirty="0" smtClean="0"/>
                <a:t>Through the promotion of </a:t>
              </a:r>
            </a:p>
            <a:p>
              <a:r>
                <a:rPr lang="en-US" dirty="0"/>
                <a:t>	</a:t>
              </a:r>
              <a:r>
                <a:rPr lang="en-US" sz="2400" dirty="0" smtClean="0"/>
                <a:t>Nutrition and Physical Activity </a:t>
              </a:r>
            </a:p>
            <a:p>
              <a:endParaRPr lang="en-US" dirty="0"/>
            </a:p>
            <a:p>
              <a:r>
                <a:rPr lang="en-US" i="1" dirty="0" smtClean="0"/>
                <a:t>And the education surrounding </a:t>
              </a:r>
            </a:p>
            <a:p>
              <a:r>
                <a:rPr lang="en-US" dirty="0" smtClean="0"/>
                <a:t>	</a:t>
              </a:r>
              <a:r>
                <a:rPr lang="en-US" sz="2400" dirty="0" smtClean="0"/>
                <a:t>Social Determinants of Health</a:t>
              </a:r>
              <a:endParaRPr lang="en-US" dirty="0"/>
            </a:p>
          </p:txBody>
        </p:sp>
      </p:grpSp>
    </p:spTree>
    <p:extLst>
      <p:ext uri="{BB962C8B-B14F-4D97-AF65-F5344CB8AC3E}">
        <p14:creationId xmlns:p14="http://schemas.microsoft.com/office/powerpoint/2010/main" val="140339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0818" y="282389"/>
            <a:ext cx="10515601" cy="1073714"/>
          </a:xfrm>
        </p:spPr>
        <p:txBody>
          <a:bodyPr>
            <a:noAutofit/>
          </a:bodyPr>
          <a:lstStyle/>
          <a:p>
            <a:pPr marL="0" indent="0">
              <a:buNone/>
            </a:pPr>
            <a:endParaRPr lang="en-US" sz="48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9"/>
            <a:ext cx="9011842" cy="6833305"/>
          </a:xfrm>
          <a:prstGeom prst="rect">
            <a:avLst/>
          </a:prstGeom>
        </p:spPr>
      </p:pic>
      <p:sp>
        <p:nvSpPr>
          <p:cNvPr id="10" name="TextBox 9"/>
          <p:cNvSpPr txBox="1"/>
          <p:nvPr/>
        </p:nvSpPr>
        <p:spPr>
          <a:xfrm>
            <a:off x="9188174" y="1849229"/>
            <a:ext cx="2752035" cy="3539430"/>
          </a:xfrm>
          <a:prstGeom prst="rect">
            <a:avLst/>
          </a:prstGeom>
          <a:solidFill>
            <a:schemeClr val="bg1"/>
          </a:solidFill>
          <a:ln w="28575">
            <a:solidFill>
              <a:schemeClr val="tx1"/>
            </a:solidFill>
          </a:ln>
        </p:spPr>
        <p:txBody>
          <a:bodyPr wrap="square" rtlCol="0">
            <a:spAutoFit/>
          </a:bodyPr>
          <a:lstStyle/>
          <a:p>
            <a:r>
              <a:rPr lang="en-US" sz="2800" i="1" dirty="0" smtClean="0"/>
              <a:t>These social determinants of health, together with lifestyle choices, are about 70 percent responsible for health outcomes</a:t>
            </a:r>
            <a:endParaRPr lang="en-US" sz="2800" i="1" dirty="0"/>
          </a:p>
        </p:txBody>
      </p:sp>
    </p:spTree>
    <p:extLst>
      <p:ext uri="{BB962C8B-B14F-4D97-AF65-F5344CB8AC3E}">
        <p14:creationId xmlns:p14="http://schemas.microsoft.com/office/powerpoint/2010/main" val="1729235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dirty="0">
                <a:solidFill>
                  <a:schemeClr val="bg1"/>
                </a:solidFill>
                <a:latin typeface="Calvert MT" pitchFamily="2" charset="0"/>
              </a:rPr>
              <a:t>Investment Shows Results </a:t>
            </a:r>
            <a:endParaRPr lang="en-US" sz="54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2" y="1596808"/>
            <a:ext cx="11628052"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Annual award $600,000</a:t>
            </a:r>
          </a:p>
          <a:p>
            <a:pPr marL="342900"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LIHC </a:t>
            </a:r>
            <a:r>
              <a:rPr lang="en-US" dirty="0" smtClean="0">
                <a:solidFill>
                  <a:schemeClr val="bg1"/>
                </a:solidFill>
                <a:latin typeface="GothamLight" pitchFamily="50" charset="0"/>
              </a:rPr>
              <a:t>collects and analyzes hyper-local </a:t>
            </a:r>
            <a:r>
              <a:rPr lang="en-US" dirty="0">
                <a:solidFill>
                  <a:schemeClr val="bg1"/>
                </a:solidFill>
                <a:latin typeface="GothamLight" pitchFamily="50" charset="0"/>
              </a:rPr>
              <a:t>data</a:t>
            </a:r>
          </a:p>
          <a:p>
            <a:pPr marL="342900"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Drives health planning and resource allocation for programming</a:t>
            </a:r>
          </a:p>
          <a:p>
            <a:pPr marL="342900"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Informs CHNA counties and hospitals required to conduct</a:t>
            </a:r>
          </a:p>
          <a:p>
            <a:pPr marL="800100" lvl="1"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Service worth about $</a:t>
            </a:r>
            <a:r>
              <a:rPr lang="en-US" dirty="0" smtClean="0">
                <a:solidFill>
                  <a:schemeClr val="bg1"/>
                </a:solidFill>
                <a:latin typeface="GothamLight" pitchFamily="50" charset="0"/>
              </a:rPr>
              <a:t>1.5 </a:t>
            </a:r>
            <a:r>
              <a:rPr lang="en-US" dirty="0">
                <a:solidFill>
                  <a:schemeClr val="bg1"/>
                </a:solidFill>
                <a:latin typeface="GothamLight" pitchFamily="50" charset="0"/>
              </a:rPr>
              <a:t>million in savings to region, leaves more money for other regional health planning needs</a:t>
            </a:r>
          </a:p>
          <a:p>
            <a:pPr marL="342900"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Our data analyses show</a:t>
            </a:r>
          </a:p>
          <a:p>
            <a:pPr marL="800100" lvl="1"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Long Islanders’ consumption of fruit is improving</a:t>
            </a:r>
          </a:p>
          <a:p>
            <a:pPr marL="800100" lvl="1"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Long Islanders’ physical activity levels show slight uptick</a:t>
            </a:r>
          </a:p>
          <a:p>
            <a:pPr marL="342900" indent="-342900" algn="l">
              <a:spcBef>
                <a:spcPts val="0"/>
              </a:spcBef>
              <a:spcAft>
                <a:spcPts val="600"/>
              </a:spcAft>
              <a:buFont typeface="Arial" panose="020B0604020202020204" pitchFamily="34" charset="0"/>
              <a:buChar char="•"/>
            </a:pPr>
            <a:r>
              <a:rPr lang="en-US" dirty="0" smtClean="0">
                <a:solidFill>
                  <a:schemeClr val="bg1"/>
                </a:solidFill>
                <a:latin typeface="GothamLight" pitchFamily="50" charset="0"/>
              </a:rPr>
              <a:t>Collaborative members work </a:t>
            </a:r>
            <a:r>
              <a:rPr lang="en-US" dirty="0">
                <a:solidFill>
                  <a:schemeClr val="bg1"/>
                </a:solidFill>
                <a:latin typeface="GothamLight" pitchFamily="50" charset="0"/>
              </a:rPr>
              <a:t>in their own way to achieve </a:t>
            </a:r>
            <a:r>
              <a:rPr lang="en-US" dirty="0" smtClean="0">
                <a:solidFill>
                  <a:schemeClr val="bg1"/>
                </a:solidFill>
                <a:latin typeface="GothamLight" pitchFamily="50" charset="0"/>
              </a:rPr>
              <a:t>improvements</a:t>
            </a:r>
            <a:endParaRPr lang="en-US" dirty="0">
              <a:solidFill>
                <a:schemeClr val="bg1"/>
              </a:solidFill>
              <a:latin typeface="GothamLight" pitchFamily="50" charset="0"/>
            </a:endParaRPr>
          </a:p>
          <a:p>
            <a:pPr marL="800100" lvl="1"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Saves the region millions in healthcare costs via avoidable hospital ED visits </a:t>
            </a:r>
          </a:p>
          <a:p>
            <a:pPr marL="800100" lvl="1" indent="-342900" algn="l">
              <a:spcBef>
                <a:spcPts val="0"/>
              </a:spcBef>
              <a:spcAft>
                <a:spcPts val="600"/>
              </a:spcAft>
              <a:buFont typeface="Arial" panose="020B0604020202020204" pitchFamily="34" charset="0"/>
              <a:buChar char="•"/>
            </a:pPr>
            <a:r>
              <a:rPr lang="en-US" dirty="0">
                <a:solidFill>
                  <a:schemeClr val="bg1"/>
                </a:solidFill>
                <a:latin typeface="GothamLight" pitchFamily="50" charset="0"/>
              </a:rPr>
              <a:t>Improves individuals’ quality of life, work productivity, civic engagement</a:t>
            </a:r>
          </a:p>
          <a:p>
            <a:pPr marL="342900" indent="-342900" algn="l">
              <a:spcBef>
                <a:spcPts val="0"/>
              </a:spcBef>
              <a:spcAft>
                <a:spcPts val="600"/>
              </a:spcAft>
              <a:buFont typeface="Arial" panose="020B0604020202020204" pitchFamily="34" charset="0"/>
              <a:buChar char="•"/>
            </a:pPr>
            <a:endParaRPr lang="en-US" dirty="0">
              <a:solidFill>
                <a:schemeClr val="bg1"/>
              </a:solidFill>
              <a:latin typeface="GothamLight" pitchFamily="50" charset="0"/>
            </a:endParaRPr>
          </a:p>
        </p:txBody>
      </p:sp>
    </p:spTree>
    <p:extLst>
      <p:ext uri="{BB962C8B-B14F-4D97-AF65-F5344CB8AC3E}">
        <p14:creationId xmlns:p14="http://schemas.microsoft.com/office/powerpoint/2010/main" val="310067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a:solidFill>
                  <a:schemeClr val="bg1"/>
                </a:solidFill>
                <a:latin typeface="Calvert MT" pitchFamily="2" charset="0"/>
              </a:rPr>
              <a:t>Our </a:t>
            </a:r>
            <a:r>
              <a:rPr lang="en-US" sz="5400" smtClean="0">
                <a:solidFill>
                  <a:schemeClr val="bg1"/>
                </a:solidFill>
                <a:latin typeface="Calvert MT" pitchFamily="2" charset="0"/>
              </a:rPr>
              <a:t>Initiatives</a:t>
            </a:r>
            <a:endParaRPr lang="en-US" sz="54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1" y="1546412"/>
            <a:ext cx="11103348" cy="12474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2575" indent="-282575" algn="l">
              <a:lnSpc>
                <a:spcPct val="120000"/>
              </a:lnSpc>
              <a:buFont typeface="Arial" panose="020B0604020202020204" pitchFamily="34" charset="0"/>
              <a:buChar char="•"/>
            </a:pPr>
            <a:r>
              <a:rPr lang="en-US" b="1" dirty="0" smtClean="0">
                <a:solidFill>
                  <a:schemeClr val="bg1"/>
                </a:solidFill>
                <a:latin typeface="GothamLight" pitchFamily="50" charset="0"/>
              </a:rPr>
              <a:t>Long Island “Healthy Libraries” interactive programming map</a:t>
            </a:r>
          </a:p>
          <a:p>
            <a:pPr marL="282575" indent="-282575" algn="l">
              <a:lnSpc>
                <a:spcPct val="120000"/>
              </a:lnSpc>
              <a:buFont typeface="Arial" panose="020B0604020202020204" pitchFamily="34" charset="0"/>
              <a:buChar char="•"/>
            </a:pPr>
            <a:r>
              <a:rPr lang="en-US" b="1" dirty="0" smtClean="0">
                <a:solidFill>
                  <a:schemeClr val="bg1"/>
                </a:solidFill>
                <a:latin typeface="GothamLight" pitchFamily="50" charset="0"/>
              </a:rPr>
              <a:t>Walk with </a:t>
            </a:r>
            <a:r>
              <a:rPr lang="en-US" b="1" dirty="0">
                <a:solidFill>
                  <a:schemeClr val="bg1"/>
                </a:solidFill>
                <a:latin typeface="GothamLight" pitchFamily="50" charset="0"/>
              </a:rPr>
              <a:t>a</a:t>
            </a:r>
            <a:r>
              <a:rPr lang="en-US" b="1" dirty="0" smtClean="0">
                <a:solidFill>
                  <a:schemeClr val="bg1"/>
                </a:solidFill>
                <a:latin typeface="GothamLight" pitchFamily="50" charset="0"/>
              </a:rPr>
              <a:t> Doc</a:t>
            </a:r>
          </a:p>
          <a:p>
            <a:pPr marL="282575" indent="-282575" algn="l">
              <a:lnSpc>
                <a:spcPct val="120000"/>
              </a:lnSpc>
              <a:buFont typeface="Arial" panose="020B0604020202020204" pitchFamily="34" charset="0"/>
              <a:buChar char="•"/>
            </a:pPr>
            <a:r>
              <a:rPr lang="en-US" b="1" dirty="0" smtClean="0">
                <a:solidFill>
                  <a:schemeClr val="bg1"/>
                </a:solidFill>
                <a:latin typeface="GothamLight" pitchFamily="50" charset="0"/>
              </a:rPr>
              <a:t>Cultural Competency and Health Literacy TTT</a:t>
            </a:r>
          </a:p>
          <a:p>
            <a:pPr marL="282575" indent="-282575" algn="l">
              <a:lnSpc>
                <a:spcPct val="120000"/>
              </a:lnSpc>
              <a:buFont typeface="Arial" panose="020B0604020202020204" pitchFamily="34" charset="0"/>
              <a:buChar char="•"/>
            </a:pPr>
            <a:r>
              <a:rPr lang="en-US" b="1" dirty="0" smtClean="0">
                <a:solidFill>
                  <a:schemeClr val="bg1"/>
                </a:solidFill>
                <a:latin typeface="GothamLight" pitchFamily="50" charset="0"/>
              </a:rPr>
              <a:t>Networking opportunities</a:t>
            </a:r>
          </a:p>
          <a:p>
            <a:pPr marL="282575" indent="-282575" algn="l">
              <a:lnSpc>
                <a:spcPct val="120000"/>
              </a:lnSpc>
              <a:buFont typeface="Arial" panose="020B0604020202020204" pitchFamily="34" charset="0"/>
              <a:buChar char="•"/>
            </a:pPr>
            <a:r>
              <a:rPr lang="en-US" b="1" dirty="0" smtClean="0">
                <a:solidFill>
                  <a:schemeClr val="bg1"/>
                </a:solidFill>
                <a:latin typeface="GothamLight" pitchFamily="50" charset="0"/>
              </a:rPr>
              <a:t>Long Island Community Health Assessment Survey</a:t>
            </a:r>
          </a:p>
          <a:p>
            <a:pPr marL="282575" indent="-282575" algn="l">
              <a:lnSpc>
                <a:spcPct val="120000"/>
              </a:lnSpc>
              <a:buFont typeface="Arial" panose="020B0604020202020204" pitchFamily="34" charset="0"/>
              <a:buChar char="•"/>
            </a:pPr>
            <a:r>
              <a:rPr lang="en-US" b="1" dirty="0" smtClean="0">
                <a:solidFill>
                  <a:schemeClr val="bg1"/>
                </a:solidFill>
                <a:latin typeface="GothamLight" pitchFamily="50" charset="0"/>
              </a:rPr>
              <a:t>Data aggregation and analysis </a:t>
            </a:r>
            <a:endParaRPr lang="en-US" b="1" dirty="0">
              <a:solidFill>
                <a:schemeClr val="bg1"/>
              </a:solidFill>
              <a:latin typeface="GothamLight" pitchFamily="50" charset="0"/>
            </a:endParaRPr>
          </a:p>
        </p:txBody>
      </p:sp>
    </p:spTree>
    <p:extLst>
      <p:ext uri="{BB962C8B-B14F-4D97-AF65-F5344CB8AC3E}">
        <p14:creationId xmlns:p14="http://schemas.microsoft.com/office/powerpoint/2010/main" val="523323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dirty="0" smtClean="0">
                <a:solidFill>
                  <a:schemeClr val="bg1"/>
                </a:solidFill>
                <a:latin typeface="Calvert MT" pitchFamily="2" charset="0"/>
              </a:rPr>
              <a:t>Initiatives-LI Healthy Libraries</a:t>
            </a:r>
            <a:endParaRPr lang="en-US" sz="5400" dirty="0"/>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363071" y="1546412"/>
            <a:ext cx="6145305" cy="12474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dirty="0" smtClean="0">
                <a:solidFill>
                  <a:schemeClr val="bg1"/>
                </a:solidFill>
                <a:latin typeface="GothamLight" pitchFamily="50" charset="0"/>
              </a:rPr>
              <a:t>This interactive map is housed </a:t>
            </a:r>
            <a:r>
              <a:rPr lang="en-US" dirty="0">
                <a:solidFill>
                  <a:schemeClr val="bg1"/>
                </a:solidFill>
                <a:latin typeface="GothamLight" pitchFamily="50" charset="0"/>
              </a:rPr>
              <a:t>on the Long Island Health Collaborative </a:t>
            </a:r>
            <a:r>
              <a:rPr lang="en-US" dirty="0" smtClean="0">
                <a:solidFill>
                  <a:schemeClr val="bg1"/>
                </a:solidFill>
                <a:latin typeface="GothamLight" pitchFamily="50" charset="0"/>
              </a:rPr>
              <a:t>website as a tool for </a:t>
            </a:r>
            <a:r>
              <a:rPr lang="en-US" dirty="0">
                <a:solidFill>
                  <a:schemeClr val="bg1"/>
                </a:solidFill>
                <a:latin typeface="GothamLight" pitchFamily="50" charset="0"/>
              </a:rPr>
              <a:t>the </a:t>
            </a:r>
            <a:r>
              <a:rPr lang="en-US" dirty="0" smtClean="0">
                <a:solidFill>
                  <a:schemeClr val="bg1"/>
                </a:solidFill>
                <a:latin typeface="GothamLight" pitchFamily="50" charset="0"/>
              </a:rPr>
              <a:t>public </a:t>
            </a:r>
            <a:r>
              <a:rPr lang="en-US" dirty="0">
                <a:solidFill>
                  <a:schemeClr val="bg1"/>
                </a:solidFill>
                <a:latin typeface="GothamLight" pitchFamily="50" charset="0"/>
              </a:rPr>
              <a:t>to identify basic library </a:t>
            </a:r>
            <a:r>
              <a:rPr lang="en-US" dirty="0" smtClean="0">
                <a:solidFill>
                  <a:schemeClr val="bg1"/>
                </a:solidFill>
                <a:latin typeface="GothamLight" pitchFamily="50" charset="0"/>
              </a:rPr>
              <a:t>information. It indexes the </a:t>
            </a:r>
            <a:r>
              <a:rPr lang="en-US" dirty="0">
                <a:solidFill>
                  <a:schemeClr val="bg1"/>
                </a:solidFill>
                <a:latin typeface="GothamLight" pitchFamily="50" charset="0"/>
              </a:rPr>
              <a:t>different programs and resources that libraries may offer based on Prevention Agenda priority health topics and </a:t>
            </a:r>
            <a:r>
              <a:rPr lang="en-US" dirty="0" smtClean="0">
                <a:solidFill>
                  <a:schemeClr val="bg1"/>
                </a:solidFill>
                <a:latin typeface="GothamLight" pitchFamily="50" charset="0"/>
              </a:rPr>
              <a:t>social and behavioral </a:t>
            </a:r>
            <a:r>
              <a:rPr lang="en-US" dirty="0">
                <a:solidFill>
                  <a:schemeClr val="bg1"/>
                </a:solidFill>
                <a:latin typeface="GothamLight" pitchFamily="50" charset="0"/>
              </a:rPr>
              <a:t>determinants of </a:t>
            </a:r>
            <a:r>
              <a:rPr lang="en-US" dirty="0" smtClean="0">
                <a:solidFill>
                  <a:schemeClr val="bg1"/>
                </a:solidFill>
                <a:latin typeface="GothamLight" pitchFamily="50" charset="0"/>
              </a:rPr>
              <a:t>health.</a:t>
            </a:r>
            <a:endParaRPr lang="en-US" dirty="0">
              <a:solidFill>
                <a:schemeClr val="bg1"/>
              </a:solidFill>
              <a:latin typeface="GothamLight" pitchFamily="50" charset="0"/>
            </a:endParaRPr>
          </a:p>
          <a:p>
            <a:pPr algn="l">
              <a:lnSpc>
                <a:spcPct val="120000"/>
              </a:lnSpc>
            </a:pPr>
            <a:endParaRPr lang="en-US" b="1" dirty="0" smtClean="0">
              <a:solidFill>
                <a:schemeClr val="bg1"/>
              </a:solidFill>
              <a:latin typeface="GothamLight" pitchFamily="50"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376" y="1343162"/>
            <a:ext cx="5045171" cy="236721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376" y="3779690"/>
            <a:ext cx="5069080" cy="2511446"/>
          </a:xfrm>
          <a:prstGeom prst="rect">
            <a:avLst/>
          </a:prstGeom>
        </p:spPr>
      </p:pic>
    </p:spTree>
    <p:extLst>
      <p:ext uri="{BB962C8B-B14F-4D97-AF65-F5344CB8AC3E}">
        <p14:creationId xmlns:p14="http://schemas.microsoft.com/office/powerpoint/2010/main" val="2972217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10.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1.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8.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9.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LIHC theme</Template>
  <TotalTime>1395</TotalTime>
  <Words>1471</Words>
  <Application>Microsoft Office PowerPoint</Application>
  <PresentationFormat>Widescreen</PresentationFormat>
  <Paragraphs>173</Paragraphs>
  <Slides>24</Slides>
  <Notes>5</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24</vt:i4>
      </vt:variant>
    </vt:vector>
  </HeadingPairs>
  <TitlesOfParts>
    <vt:vector size="48" baseType="lpstr">
      <vt:lpstr>Calvert MT</vt:lpstr>
      <vt:lpstr>Calibri Light</vt:lpstr>
      <vt:lpstr>ＭＳ Ｐゴシック</vt:lpstr>
      <vt:lpstr>GothamLight</vt:lpstr>
      <vt:lpstr>Franklin Gothic Book</vt:lpstr>
      <vt:lpstr>Courier New</vt:lpstr>
      <vt:lpstr>Wingdings 3</vt:lpstr>
      <vt:lpstr>Helvetica</vt:lpstr>
      <vt:lpstr>Arial</vt:lpstr>
      <vt:lpstr>Calibri</vt:lpstr>
      <vt:lpstr>Trebuchet MS</vt:lpstr>
      <vt:lpstr>Gadugi</vt:lpstr>
      <vt:lpstr>Times New Roman</vt:lpstr>
      <vt:lpstr>Office Theme</vt:lpstr>
      <vt:lpstr>4_Suffolk Care Collaborative</vt:lpstr>
      <vt:lpstr>Suffolk Care Collaborative</vt:lpstr>
      <vt:lpstr>1_Suffolk Care Collaborative</vt:lpstr>
      <vt:lpstr>2_Suffolk Care Collaborative</vt:lpstr>
      <vt:lpstr>Facet</vt:lpstr>
      <vt:lpstr>1_Facet</vt:lpstr>
      <vt:lpstr>2_Facet</vt:lpstr>
      <vt:lpstr>3_Facet</vt:lpstr>
      <vt:lpstr>4_Facet</vt:lpstr>
      <vt:lpstr>5_Facet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Healthcare Association of New York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Kimberly Whitehead</cp:lastModifiedBy>
  <cp:revision>180</cp:revision>
  <dcterms:created xsi:type="dcterms:W3CDTF">2018-02-13T19:49:59Z</dcterms:created>
  <dcterms:modified xsi:type="dcterms:W3CDTF">2019-08-06T19:45:48Z</dcterms:modified>
</cp:coreProperties>
</file>